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p:sldMasterIdLst>
    <p:sldMasterId id="2147483648" r:id="rId1"/>
  </p:sldMasterIdLst>
  <p:notesMasterIdLst>
    <p:notesMasterId r:id="rId47"/>
  </p:notesMasterIdLst>
  <p:sldIdLst>
    <p:sldId id="367" r:id="rId2"/>
    <p:sldId id="370" r:id="rId3"/>
    <p:sldId id="322" r:id="rId4"/>
    <p:sldId id="348" r:id="rId5"/>
    <p:sldId id="387" r:id="rId6"/>
    <p:sldId id="368" r:id="rId7"/>
    <p:sldId id="259" r:id="rId8"/>
    <p:sldId id="401" r:id="rId9"/>
    <p:sldId id="399" r:id="rId10"/>
    <p:sldId id="398" r:id="rId11"/>
    <p:sldId id="366" r:id="rId12"/>
    <p:sldId id="388" r:id="rId13"/>
    <p:sldId id="389" r:id="rId14"/>
    <p:sldId id="371" r:id="rId15"/>
    <p:sldId id="400" r:id="rId16"/>
    <p:sldId id="383" r:id="rId17"/>
    <p:sldId id="372" r:id="rId18"/>
    <p:sldId id="393" r:id="rId19"/>
    <p:sldId id="394" r:id="rId20"/>
    <p:sldId id="381" r:id="rId21"/>
    <p:sldId id="402" r:id="rId22"/>
    <p:sldId id="377" r:id="rId23"/>
    <p:sldId id="378" r:id="rId24"/>
    <p:sldId id="379" r:id="rId25"/>
    <p:sldId id="396" r:id="rId26"/>
    <p:sldId id="347" r:id="rId27"/>
    <p:sldId id="301" r:id="rId28"/>
    <p:sldId id="334" r:id="rId29"/>
    <p:sldId id="309" r:id="rId30"/>
    <p:sldId id="311" r:id="rId31"/>
    <p:sldId id="312" r:id="rId32"/>
    <p:sldId id="313" r:id="rId33"/>
    <p:sldId id="316" r:id="rId34"/>
    <p:sldId id="315" r:id="rId35"/>
    <p:sldId id="365" r:id="rId36"/>
    <p:sldId id="364" r:id="rId37"/>
    <p:sldId id="363" r:id="rId38"/>
    <p:sldId id="362" r:id="rId39"/>
    <p:sldId id="297" r:id="rId40"/>
    <p:sldId id="384" r:id="rId41"/>
    <p:sldId id="385" r:id="rId42"/>
    <p:sldId id="404" r:id="rId43"/>
    <p:sldId id="403" r:id="rId44"/>
    <p:sldId id="386" r:id="rId45"/>
    <p:sldId id="338" r:id="rId46"/>
  </p:sldIdLst>
  <p:sldSz cx="9144000" cy="6858000" type="screen4x3"/>
  <p:notesSz cx="6858000" cy="9144000"/>
  <p:defaultTextStyle>
    <a:defPPr>
      <a:defRPr lang="he-IL"/>
    </a:defPPr>
    <a:lvl1pPr algn="r" rtl="1"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r" rtl="1"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r" rtl="1"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r" rtl="1"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r" rtl="1"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FF"/>
    <a:srgbClr val="006600"/>
    <a:srgbClr val="0000CC"/>
    <a:srgbClr val="003300"/>
    <a:srgbClr val="008000"/>
    <a:srgbClr val="D9ECFF"/>
    <a:srgbClr val="E6CDFF"/>
    <a:srgbClr val="DDBB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63" autoAdjust="0"/>
    <p:restoredTop sz="99612" autoAdjust="0"/>
  </p:normalViewPr>
  <p:slideViewPr>
    <p:cSldViewPr>
      <p:cViewPr varScale="1">
        <p:scale>
          <a:sx n="117" d="100"/>
          <a:sy n="117" d="100"/>
        </p:scale>
        <p:origin x="-10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84"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65D73CD0-3980-4FED-853D-FDD818DC6584}" type="datetimeFigureOut">
              <a:rPr lang="he-IL"/>
              <a:pPr>
                <a:defRPr/>
              </a:pPr>
              <a:t>י'/אלול/תש"פ</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A8B1A3B5-C275-4B38-A6D5-0D928B74EEAA}" type="slidenum">
              <a:rPr lang="he-IL"/>
              <a:pPr>
                <a:defRPr/>
              </a:pPr>
              <a:t>‹#›</a:t>
            </a:fld>
            <a:endParaRPr lang="he-IL"/>
          </a:p>
        </p:txBody>
      </p:sp>
    </p:spTree>
    <p:extLst>
      <p:ext uri="{BB962C8B-B14F-4D97-AF65-F5344CB8AC3E}">
        <p14:creationId xmlns:p14="http://schemas.microsoft.com/office/powerpoint/2010/main" val="164492100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fld id="{59FEB075-4B5F-4FB5-A9B3-E681671B0C2D}" type="slidenum">
              <a:rPr lang="he-IL" altLang="en-US" sz="1200" smtClean="0"/>
              <a:pPr/>
              <a:t>28</a:t>
            </a:fld>
            <a:endParaRPr lang="he-IL"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D0AFE2-49FC-4ACF-883B-9127A2BEF533}" type="slidenum">
              <a:rPr lang="he-IL"/>
              <a:pPr>
                <a:defRPr/>
              </a:pPr>
              <a:t>‹#›</a:t>
            </a:fld>
            <a:endParaRPr lang="en-US"/>
          </a:p>
        </p:txBody>
      </p:sp>
    </p:spTree>
    <p:extLst>
      <p:ext uri="{BB962C8B-B14F-4D97-AF65-F5344CB8AC3E}">
        <p14:creationId xmlns:p14="http://schemas.microsoft.com/office/powerpoint/2010/main" val="89290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7FD573-9888-4DD6-9942-A9FBE02C013B}" type="slidenum">
              <a:rPr lang="he-IL"/>
              <a:pPr>
                <a:defRPr/>
              </a:pPr>
              <a:t>‹#›</a:t>
            </a:fld>
            <a:endParaRPr lang="en-US"/>
          </a:p>
        </p:txBody>
      </p:sp>
    </p:spTree>
    <p:extLst>
      <p:ext uri="{BB962C8B-B14F-4D97-AF65-F5344CB8AC3E}">
        <p14:creationId xmlns:p14="http://schemas.microsoft.com/office/powerpoint/2010/main" val="342551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15100" y="609600"/>
            <a:ext cx="1943100" cy="5486400"/>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685800" y="609600"/>
            <a:ext cx="5676900" cy="54864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827E68-E05F-4871-B87F-23A3FA827125}" type="slidenum">
              <a:rPr lang="he-IL"/>
              <a:pPr>
                <a:defRPr/>
              </a:pPr>
              <a:t>‹#›</a:t>
            </a:fld>
            <a:endParaRPr lang="en-US"/>
          </a:p>
        </p:txBody>
      </p:sp>
    </p:spTree>
    <p:extLst>
      <p:ext uri="{BB962C8B-B14F-4D97-AF65-F5344CB8AC3E}">
        <p14:creationId xmlns:p14="http://schemas.microsoft.com/office/powerpoint/2010/main" val="157655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685800" y="609600"/>
            <a:ext cx="7772400" cy="54864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9118B4-F3E6-47D2-A91C-B39F22C4F129}" type="slidenum">
              <a:rPr lang="he-IL"/>
              <a:pPr>
                <a:defRPr/>
              </a:pPr>
              <a:t>‹#›</a:t>
            </a:fld>
            <a:endParaRPr lang="en-US"/>
          </a:p>
        </p:txBody>
      </p:sp>
    </p:spTree>
    <p:extLst>
      <p:ext uri="{BB962C8B-B14F-4D97-AF65-F5344CB8AC3E}">
        <p14:creationId xmlns:p14="http://schemas.microsoft.com/office/powerpoint/2010/main" val="128207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124350-C5B5-4EF1-B2B6-535B16F6F2A3}" type="slidenum">
              <a:rPr lang="he-IL"/>
              <a:pPr>
                <a:defRPr/>
              </a:pPr>
              <a:t>‹#›</a:t>
            </a:fld>
            <a:endParaRPr lang="en-US"/>
          </a:p>
        </p:txBody>
      </p:sp>
    </p:spTree>
    <p:extLst>
      <p:ext uri="{BB962C8B-B14F-4D97-AF65-F5344CB8AC3E}">
        <p14:creationId xmlns:p14="http://schemas.microsoft.com/office/powerpoint/2010/main" val="283792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FE25E-E664-4800-89AC-10F2F081D119}" type="slidenum">
              <a:rPr lang="he-IL"/>
              <a:pPr>
                <a:defRPr/>
              </a:pPr>
              <a:t>‹#›</a:t>
            </a:fld>
            <a:endParaRPr lang="en-US"/>
          </a:p>
        </p:txBody>
      </p:sp>
    </p:spTree>
    <p:extLst>
      <p:ext uri="{BB962C8B-B14F-4D97-AF65-F5344CB8AC3E}">
        <p14:creationId xmlns:p14="http://schemas.microsoft.com/office/powerpoint/2010/main" val="359520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918B12-2915-4AE1-A588-7CCA05534CFA}" type="slidenum">
              <a:rPr lang="he-IL"/>
              <a:pPr>
                <a:defRPr/>
              </a:pPr>
              <a:t>‹#›</a:t>
            </a:fld>
            <a:endParaRPr lang="en-US"/>
          </a:p>
        </p:txBody>
      </p:sp>
    </p:spTree>
    <p:extLst>
      <p:ext uri="{BB962C8B-B14F-4D97-AF65-F5344CB8AC3E}">
        <p14:creationId xmlns:p14="http://schemas.microsoft.com/office/powerpoint/2010/main" val="32410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C0F691-9632-475B-BDA2-CFB285BDF137}" type="slidenum">
              <a:rPr lang="he-IL"/>
              <a:pPr>
                <a:defRPr/>
              </a:pPr>
              <a:t>‹#›</a:t>
            </a:fld>
            <a:endParaRPr lang="en-US"/>
          </a:p>
        </p:txBody>
      </p:sp>
    </p:spTree>
    <p:extLst>
      <p:ext uri="{BB962C8B-B14F-4D97-AF65-F5344CB8AC3E}">
        <p14:creationId xmlns:p14="http://schemas.microsoft.com/office/powerpoint/2010/main" val="259624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A84F0C-AD8D-4779-A165-C0C40875AFB6}" type="slidenum">
              <a:rPr lang="he-IL"/>
              <a:pPr>
                <a:defRPr/>
              </a:pPr>
              <a:t>‹#›</a:t>
            </a:fld>
            <a:endParaRPr lang="en-US"/>
          </a:p>
        </p:txBody>
      </p:sp>
    </p:spTree>
    <p:extLst>
      <p:ext uri="{BB962C8B-B14F-4D97-AF65-F5344CB8AC3E}">
        <p14:creationId xmlns:p14="http://schemas.microsoft.com/office/powerpoint/2010/main" val="328916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181044-8F19-4AF0-BB09-2F5D88F548CA}" type="slidenum">
              <a:rPr lang="he-IL"/>
              <a:pPr>
                <a:defRPr/>
              </a:pPr>
              <a:t>‹#›</a:t>
            </a:fld>
            <a:endParaRPr lang="en-US"/>
          </a:p>
        </p:txBody>
      </p:sp>
    </p:spTree>
    <p:extLst>
      <p:ext uri="{BB962C8B-B14F-4D97-AF65-F5344CB8AC3E}">
        <p14:creationId xmlns:p14="http://schemas.microsoft.com/office/powerpoint/2010/main" val="119403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7A0DD-5294-4A01-AC88-25A4541FAD23}" type="slidenum">
              <a:rPr lang="he-IL"/>
              <a:pPr>
                <a:defRPr/>
              </a:pPr>
              <a:t>‹#›</a:t>
            </a:fld>
            <a:endParaRPr lang="en-US"/>
          </a:p>
        </p:txBody>
      </p:sp>
    </p:spTree>
    <p:extLst>
      <p:ext uri="{BB962C8B-B14F-4D97-AF65-F5344CB8AC3E}">
        <p14:creationId xmlns:p14="http://schemas.microsoft.com/office/powerpoint/2010/main" val="132904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C89458-47CF-4E94-817E-BEF8ADC63463}" type="slidenum">
              <a:rPr lang="he-IL"/>
              <a:pPr>
                <a:defRPr/>
              </a:pPr>
              <a:t>‹#›</a:t>
            </a:fld>
            <a:endParaRPr lang="en-US"/>
          </a:p>
        </p:txBody>
      </p:sp>
    </p:spTree>
    <p:extLst>
      <p:ext uri="{BB962C8B-B14F-4D97-AF65-F5344CB8AC3E}">
        <p14:creationId xmlns:p14="http://schemas.microsoft.com/office/powerpoint/2010/main" val="323732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407C85D3-A19E-4C0E-B816-E9EB75B81B97}"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6pPr>
      <a:lvl7pPr marL="9144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7pPr>
      <a:lvl8pPr marL="13716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8pPr>
      <a:lvl9pPr marL="1828800"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0" fontAlgn="base" hangingPunct="0">
        <a:spcBef>
          <a:spcPct val="20000"/>
        </a:spcBef>
        <a:spcAft>
          <a:spcPct val="0"/>
        </a:spcAft>
        <a:buChar char="»"/>
        <a:defRPr sz="2000">
          <a:solidFill>
            <a:schemeClr val="tx1"/>
          </a:solidFill>
          <a:latin typeface="+mn-lt"/>
          <a:cs typeface="+mn-cs"/>
        </a:defRPr>
      </a:lvl6pPr>
      <a:lvl7pPr marL="2971800" indent="-228600" algn="r" rtl="1" eaLnBrk="0" fontAlgn="base" hangingPunct="0">
        <a:spcBef>
          <a:spcPct val="20000"/>
        </a:spcBef>
        <a:spcAft>
          <a:spcPct val="0"/>
        </a:spcAft>
        <a:buChar char="»"/>
        <a:defRPr sz="2000">
          <a:solidFill>
            <a:schemeClr val="tx1"/>
          </a:solidFill>
          <a:latin typeface="+mn-lt"/>
          <a:cs typeface="+mn-cs"/>
        </a:defRPr>
      </a:lvl7pPr>
      <a:lvl8pPr marL="3429000" indent="-228600" algn="r" rtl="1" eaLnBrk="0" fontAlgn="base" hangingPunct="0">
        <a:spcBef>
          <a:spcPct val="20000"/>
        </a:spcBef>
        <a:spcAft>
          <a:spcPct val="0"/>
        </a:spcAft>
        <a:buChar char="»"/>
        <a:defRPr sz="2000">
          <a:solidFill>
            <a:schemeClr val="tx1"/>
          </a:solidFill>
          <a:latin typeface="+mn-lt"/>
          <a:cs typeface="+mn-cs"/>
        </a:defRPr>
      </a:lvl8pPr>
      <a:lvl9pPr marL="3886200" indent="-228600" algn="r" rtl="1"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ampus.gov.il/courses/course-v1:TAU+ACD_TAU_chemistry101x+2019_2/abou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fesci.tau.ac.i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fesci.tau.ac.i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ifesci.tau.ac.i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287338" y="981075"/>
            <a:ext cx="8316912" cy="509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600"/>
              </a:lnSpc>
              <a:spcBef>
                <a:spcPts val="600"/>
              </a:spcBef>
              <a:spcAft>
                <a:spcPts val="300"/>
              </a:spcAft>
              <a:buFontTx/>
              <a:buNone/>
            </a:pPr>
            <a:r>
              <a:rPr lang="he-IL" altLang="he-IL" sz="2400">
                <a:latin typeface="Arial" pitchFamily="34" charset="0"/>
                <a:cs typeface="Arial" pitchFamily="34" charset="0"/>
              </a:rPr>
              <a:t> </a:t>
            </a:r>
            <a:endParaRPr lang="en-US" altLang="he-IL" sz="2400" b="1">
              <a:cs typeface="Arial" pitchFamily="34" charset="0"/>
            </a:endParaRPr>
          </a:p>
        </p:txBody>
      </p:sp>
      <p:sp>
        <p:nvSpPr>
          <p:cNvPr id="2051" name="Rectangle 5"/>
          <p:cNvSpPr>
            <a:spLocks noChangeArrowheads="1"/>
          </p:cNvSpPr>
          <p:nvPr/>
        </p:nvSpPr>
        <p:spPr bwMode="auto">
          <a:xfrm>
            <a:off x="4479925" y="188913"/>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ts val="600"/>
              </a:spcBef>
              <a:spcAft>
                <a:spcPts val="300"/>
              </a:spcAft>
              <a:buFontTx/>
              <a:buNone/>
            </a:pPr>
            <a:endParaRPr lang="en-US" altLang="en-US" b="1" u="sng">
              <a:latin typeface="Arial" pitchFamily="34" charset="0"/>
              <a:cs typeface="Arial" pitchFamily="34" charset="0"/>
            </a:endParaRPr>
          </a:p>
        </p:txBody>
      </p:sp>
      <p:sp>
        <p:nvSpPr>
          <p:cNvPr id="2" name="Rectangle 1"/>
          <p:cNvSpPr/>
          <p:nvPr/>
        </p:nvSpPr>
        <p:spPr>
          <a:xfrm>
            <a:off x="971550" y="477827"/>
            <a:ext cx="7200900" cy="4247317"/>
          </a:xfrm>
          <a:prstGeom prst="rect">
            <a:avLst/>
          </a:prstGeom>
        </p:spPr>
        <p:txBody>
          <a:bodyPr>
            <a:spAutoFit/>
          </a:bodyPr>
          <a:lstStyle/>
          <a:p>
            <a:pPr algn="ctr" eaLnBrk="1" fontAlgn="auto" hangingPunct="1">
              <a:spcBef>
                <a:spcPts val="0"/>
              </a:spcBef>
              <a:spcAft>
                <a:spcPts val="0"/>
              </a:spcAft>
              <a:defRPr/>
            </a:pPr>
            <a:r>
              <a:rPr lang="he-IL" sz="5400" b="1" kern="0" dirty="0">
                <a:solidFill>
                  <a:srgbClr val="00B0F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ברוכים הבאים </a:t>
            </a:r>
          </a:p>
          <a:p>
            <a:pPr algn="ctr" eaLnBrk="1" fontAlgn="auto" hangingPunct="1">
              <a:spcBef>
                <a:spcPts val="0"/>
              </a:spcBef>
              <a:spcAft>
                <a:spcPts val="0"/>
              </a:spcAft>
              <a:defRPr/>
            </a:pPr>
            <a:r>
              <a:rPr lang="he-IL" sz="5400" b="1" kern="0" dirty="0">
                <a:solidFill>
                  <a:srgbClr val="00B0F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 שנה א' </a:t>
            </a:r>
            <a:endParaRPr lang="he-IL" sz="5400" b="1" kern="0" dirty="0" smtClean="0">
              <a:solidFill>
                <a:srgbClr val="00B0F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fontAlgn="auto" hangingPunct="1">
              <a:spcBef>
                <a:spcPts val="0"/>
              </a:spcBef>
              <a:spcAft>
                <a:spcPts val="0"/>
              </a:spcAft>
              <a:defRPr/>
            </a:pPr>
            <a:r>
              <a:rPr lang="he-IL" sz="5400" b="1" kern="0" dirty="0" smtClean="0">
                <a:solidFill>
                  <a:srgbClr val="00B0F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במסלול </a:t>
            </a:r>
            <a:r>
              <a:rPr lang="he-IL" sz="5400" b="1" kern="0" dirty="0">
                <a:solidFill>
                  <a:srgbClr val="00B0F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המורחב בפקולטה למדעי החיים שנת הלימודים </a:t>
            </a:r>
            <a:r>
              <a:rPr lang="he-IL" sz="5400" b="1" kern="0" dirty="0" smtClean="0">
                <a:solidFill>
                  <a:srgbClr val="00B0F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תשפ"א</a:t>
            </a:r>
            <a:endParaRPr lang="he-IL" sz="5400" kern="0" dirty="0">
              <a:solidFill>
                <a:srgbClr val="00B0F0"/>
              </a:solidFill>
            </a:endParaRPr>
          </a:p>
        </p:txBody>
      </p:sp>
      <p:sp>
        <p:nvSpPr>
          <p:cNvPr id="5" name="Rectangle 4"/>
          <p:cNvSpPr/>
          <p:nvPr/>
        </p:nvSpPr>
        <p:spPr>
          <a:xfrm>
            <a:off x="1258888" y="5301208"/>
            <a:ext cx="6697662" cy="1016000"/>
          </a:xfrm>
          <a:prstGeom prst="rect">
            <a:avLst/>
          </a:prstGeom>
        </p:spPr>
        <p:txBody>
          <a:bodyPr>
            <a:spAutoFit/>
          </a:bodyPr>
          <a:lstStyle/>
          <a:p>
            <a:pPr algn="ctr" eaLnBrk="1" fontAlgn="auto" hangingPunct="1">
              <a:spcBef>
                <a:spcPts val="0"/>
              </a:spcBef>
              <a:spcAft>
                <a:spcPts val="0"/>
              </a:spcAft>
              <a:defRPr/>
            </a:pPr>
            <a:r>
              <a:rPr lang="he-IL" sz="6000" b="1" kern="0" dirty="0">
                <a:solidFill>
                  <a:srgbClr val="3A2DE3"/>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ד"ר צפריר צור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0" y="404813"/>
            <a:ext cx="9144000" cy="1225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endParaRPr lang="en-US" altLang="en-US" sz="2400"/>
          </a:p>
        </p:txBody>
      </p:sp>
      <p:sp>
        <p:nvSpPr>
          <p:cNvPr id="11267" name="Rectangle 9"/>
          <p:cNvSpPr>
            <a:spLocks noChangeArrowheads="1"/>
          </p:cNvSpPr>
          <p:nvPr/>
        </p:nvSpPr>
        <p:spPr bwMode="auto">
          <a:xfrm>
            <a:off x="1008719" y="2655540"/>
            <a:ext cx="1584325"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graphicFrame>
        <p:nvGraphicFramePr>
          <p:cNvPr id="8" name="מציין מיקום תוכן 10"/>
          <p:cNvGraphicFramePr>
            <a:graphicFrameLocks noGrp="1"/>
          </p:cNvGraphicFramePr>
          <p:nvPr>
            <p:ph/>
            <p:extLst>
              <p:ext uri="{D42A27DB-BD31-4B8C-83A1-F6EECF244321}">
                <p14:modId xmlns:p14="http://schemas.microsoft.com/office/powerpoint/2010/main" val="2749399226"/>
              </p:ext>
            </p:extLst>
          </p:nvPr>
        </p:nvGraphicFramePr>
        <p:xfrm>
          <a:off x="219733" y="980728"/>
          <a:ext cx="8566150" cy="2470149"/>
        </p:xfrm>
        <a:graphic>
          <a:graphicData uri="http://schemas.openxmlformats.org/drawingml/2006/table">
            <a:tbl>
              <a:tblPr/>
              <a:tblGrid>
                <a:gridCol w="967552">
                  <a:extLst>
                    <a:ext uri="{9D8B030D-6E8A-4147-A177-3AD203B41FA5}">
                      <a16:colId xmlns="" xmlns:a16="http://schemas.microsoft.com/office/drawing/2014/main" val="20000"/>
                    </a:ext>
                  </a:extLst>
                </a:gridCol>
                <a:gridCol w="7598598">
                  <a:extLst>
                    <a:ext uri="{9D8B030D-6E8A-4147-A177-3AD203B41FA5}">
                      <a16:colId xmlns="" xmlns:a16="http://schemas.microsoft.com/office/drawing/2014/main" val="20001"/>
                    </a:ext>
                  </a:extLst>
                </a:gridCol>
              </a:tblGrid>
              <a:tr h="473479">
                <a:tc>
                  <a:txBody>
                    <a:bodyPr/>
                    <a:lstStyle/>
                    <a:p>
                      <a:pPr algn="r" rtl="1">
                        <a:spcAft>
                          <a:spcPts val="0"/>
                        </a:spcAft>
                      </a:pPr>
                      <a:r>
                        <a:rPr lang="he-IL" sz="2400" b="1" dirty="0" smtClean="0">
                          <a:latin typeface="Times New Roman"/>
                          <a:ea typeface="Times New Roman"/>
                          <a:cs typeface="Arial"/>
                        </a:rPr>
                        <a:t>נקודות</a:t>
                      </a:r>
                      <a:endParaRPr lang="en-US" sz="2400" dirty="0">
                        <a:latin typeface="Times New Roman"/>
                        <a:ea typeface="Times New Roman"/>
                        <a:cs typeface="Arial"/>
                      </a:endParaRPr>
                    </a:p>
                  </a:txBody>
                  <a:tcPr marL="68576" marR="6857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spcAft>
                          <a:spcPts val="0"/>
                        </a:spcAft>
                      </a:pPr>
                      <a:endParaRPr lang="en-US" sz="2400" dirty="0">
                        <a:latin typeface="Times New Roman"/>
                        <a:ea typeface="Times New Roman"/>
                        <a:cs typeface="Arial"/>
                      </a:endParaRPr>
                    </a:p>
                  </a:txBody>
                  <a:tcPr marL="68576" marR="6857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31662">
                <a:tc>
                  <a:txBody>
                    <a:bodyPr/>
                    <a:lstStyle/>
                    <a:p>
                      <a:pPr algn="ctr" rtl="1">
                        <a:spcAft>
                          <a:spcPts val="0"/>
                        </a:spcAft>
                      </a:pPr>
                      <a:r>
                        <a:rPr lang="he-IL" sz="2400" dirty="0" smtClean="0">
                          <a:latin typeface="Times New Roman"/>
                          <a:ea typeface="Times New Roman"/>
                          <a:cs typeface="Arial"/>
                        </a:rPr>
                        <a:t>1</a:t>
                      </a:r>
                    </a:p>
                    <a:p>
                      <a:pPr algn="ctr" rtl="1">
                        <a:spcAft>
                          <a:spcPts val="0"/>
                        </a:spcAft>
                      </a:pPr>
                      <a:r>
                        <a:rPr lang="he-IL" sz="2400" dirty="0" smtClean="0">
                          <a:latin typeface="Times New Roman"/>
                          <a:ea typeface="Times New Roman"/>
                          <a:cs typeface="Arial"/>
                        </a:rPr>
                        <a:t>2</a:t>
                      </a:r>
                      <a:endParaRPr lang="en-US" sz="2400" dirty="0">
                        <a:latin typeface="Times New Roman"/>
                        <a:ea typeface="Times New Roman"/>
                        <a:cs typeface="Arial"/>
                      </a:endParaRPr>
                    </a:p>
                  </a:txBody>
                  <a:tcPr marL="68576" marR="6857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400" u="none" strike="noStrike" dirty="0">
                          <a:solidFill>
                            <a:srgbClr val="0000FF"/>
                          </a:solidFill>
                          <a:latin typeface="Times New Roman"/>
                          <a:ea typeface="Times New Roman"/>
                          <a:cs typeface="Arial"/>
                        </a:rPr>
                        <a:t>הכרת האקולוגיה </a:t>
                      </a:r>
                      <a:r>
                        <a:rPr lang="he-IL" sz="2400" u="none" strike="noStrike" dirty="0" smtClean="0">
                          <a:solidFill>
                            <a:srgbClr val="0000FF"/>
                          </a:solidFill>
                          <a:latin typeface="Times New Roman"/>
                          <a:ea typeface="Times New Roman"/>
                          <a:cs typeface="Arial"/>
                        </a:rPr>
                        <a:t>של</a:t>
                      </a:r>
                      <a:r>
                        <a:rPr lang="he-IL" sz="2400" u="none" strike="noStrike" baseline="0" dirty="0">
                          <a:solidFill>
                            <a:srgbClr val="0000FF"/>
                          </a:solidFill>
                          <a:latin typeface="Times New Roman"/>
                          <a:ea typeface="Times New Roman"/>
                          <a:cs typeface="Arial"/>
                        </a:rPr>
                        <a:t> </a:t>
                      </a:r>
                      <a:r>
                        <a:rPr lang="he-IL" sz="2400" u="none" strike="noStrike" dirty="0" smtClean="0">
                          <a:solidFill>
                            <a:srgbClr val="0000FF"/>
                          </a:solidFill>
                          <a:latin typeface="Times New Roman"/>
                          <a:ea typeface="Times New Roman"/>
                          <a:cs typeface="Arial"/>
                        </a:rPr>
                        <a:t>קבוצות </a:t>
                      </a:r>
                      <a:r>
                        <a:rPr lang="he-IL" sz="2400" u="none" strike="noStrike" dirty="0">
                          <a:solidFill>
                            <a:srgbClr val="0000FF"/>
                          </a:solidFill>
                          <a:latin typeface="Times New Roman"/>
                          <a:ea typeface="Times New Roman"/>
                          <a:cs typeface="Arial"/>
                        </a:rPr>
                        <a:t>צמחים </a:t>
                      </a:r>
                      <a:r>
                        <a:rPr lang="he-IL" sz="2400" u="none" strike="noStrike" dirty="0" smtClean="0">
                          <a:solidFill>
                            <a:srgbClr val="0000FF"/>
                          </a:solidFill>
                          <a:latin typeface="Times New Roman"/>
                          <a:ea typeface="Times New Roman"/>
                          <a:cs typeface="Arial"/>
                        </a:rPr>
                        <a:t>מיוחדים</a:t>
                      </a:r>
                      <a:r>
                        <a:rPr lang="he-IL" sz="2400" u="none" strike="noStrike" baseline="0" dirty="0">
                          <a:solidFill>
                            <a:srgbClr val="0000FF"/>
                          </a:solidFill>
                          <a:latin typeface="Times New Roman"/>
                          <a:ea typeface="Times New Roman"/>
                          <a:cs typeface="Arial"/>
                        </a:rPr>
                        <a:t> </a:t>
                      </a:r>
                      <a:r>
                        <a:rPr lang="he-IL" sz="2400" u="none" strike="noStrike" dirty="0" smtClean="0">
                          <a:solidFill>
                            <a:srgbClr val="0000FF"/>
                          </a:solidFill>
                          <a:latin typeface="Times New Roman"/>
                          <a:ea typeface="Times New Roman"/>
                          <a:cs typeface="Arial"/>
                        </a:rPr>
                        <a:t>בגנים הבוטניים</a:t>
                      </a:r>
                    </a:p>
                    <a:p>
                      <a:pPr algn="r" rtl="1">
                        <a:spcAft>
                          <a:spcPts val="0"/>
                        </a:spcAft>
                      </a:pPr>
                      <a:r>
                        <a:rPr lang="he-IL" sz="2400" u="none" strike="noStrike" dirty="0" smtClean="0">
                          <a:solidFill>
                            <a:srgbClr val="0000FF"/>
                          </a:solidFill>
                          <a:latin typeface="Times New Roman"/>
                          <a:ea typeface="Times New Roman"/>
                          <a:cs typeface="Arial"/>
                        </a:rPr>
                        <a:t>קוגניציה בבעלי</a:t>
                      </a:r>
                      <a:r>
                        <a:rPr lang="he-IL" sz="2400" u="none" strike="noStrike" baseline="0" dirty="0" smtClean="0">
                          <a:solidFill>
                            <a:srgbClr val="0000FF"/>
                          </a:solidFill>
                          <a:latin typeface="Times New Roman"/>
                          <a:ea typeface="Times New Roman"/>
                          <a:cs typeface="Arial"/>
                        </a:rPr>
                        <a:t> חיים</a:t>
                      </a:r>
                      <a:endParaRPr lang="en-US" sz="2400" dirty="0">
                        <a:solidFill>
                          <a:srgbClr val="0000FF"/>
                        </a:solidFill>
                        <a:latin typeface="Times New Roman"/>
                        <a:ea typeface="Times New Roman"/>
                        <a:cs typeface="Arial"/>
                      </a:endParaRPr>
                    </a:p>
                  </a:txBody>
                  <a:tcPr marL="68576" marR="68576"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32087">
                <a:tc>
                  <a:txBody>
                    <a:bodyPr/>
                    <a:lstStyle/>
                    <a:p>
                      <a:pPr algn="ctr" rtl="1">
                        <a:spcAft>
                          <a:spcPts val="0"/>
                        </a:spcAft>
                      </a:pPr>
                      <a:endParaRPr lang="he-IL" sz="2400" dirty="0">
                        <a:latin typeface="Times New Roman"/>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2800" u="sng" dirty="0" smtClean="0">
                        <a:latin typeface="+mn-lt"/>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32087">
                <a:tc>
                  <a:txBody>
                    <a:bodyPr/>
                    <a:lstStyle/>
                    <a:p>
                      <a:pPr algn="ctr" rtl="1">
                        <a:spcAft>
                          <a:spcPts val="0"/>
                        </a:spcAft>
                      </a:pPr>
                      <a:endParaRPr lang="he-IL" sz="2400" dirty="0">
                        <a:latin typeface="Times New Roman"/>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1" dirty="0" smtClean="0">
                          <a:latin typeface="+mn-lt"/>
                          <a:ea typeface="Times New Roman"/>
                          <a:cs typeface="Arial"/>
                        </a:rPr>
                        <a:t>                             </a:t>
                      </a:r>
                      <a:r>
                        <a:rPr lang="he-IL" sz="2400" b="1" u="sng" dirty="0" smtClean="0">
                          <a:latin typeface="+mn-lt"/>
                          <a:ea typeface="Times New Roman"/>
                          <a:cs typeface="Arial"/>
                        </a:rPr>
                        <a:t>סמסטר ב'</a:t>
                      </a:r>
                      <a:endParaRPr lang="en-US" sz="2400" u="sng" dirty="0" smtClean="0">
                        <a:latin typeface="+mn-lt"/>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00834">
                <a:tc>
                  <a:txBody>
                    <a:bodyPr/>
                    <a:lstStyle/>
                    <a:p>
                      <a:pPr algn="ctr" rtl="1">
                        <a:spcAft>
                          <a:spcPts val="0"/>
                        </a:spcAft>
                      </a:pPr>
                      <a:r>
                        <a:rPr lang="he-IL" sz="2400" dirty="0">
                          <a:latin typeface="Times New Roman"/>
                          <a:ea typeface="Times New Roman"/>
                          <a:cs typeface="Arial"/>
                        </a:rPr>
                        <a:t>1</a:t>
                      </a:r>
                      <a:endParaRPr lang="en-US" sz="2400" dirty="0">
                        <a:latin typeface="Times New Roman"/>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he-IL" sz="2400" u="none" strike="noStrike" dirty="0">
                          <a:solidFill>
                            <a:srgbClr val="0000FF"/>
                          </a:solidFill>
                          <a:latin typeface="Times New Roman"/>
                          <a:ea typeface="Times New Roman"/>
                          <a:cs typeface="Arial"/>
                        </a:rPr>
                        <a:t>סיורי גן זואולוגי</a:t>
                      </a:r>
                      <a:endParaRPr lang="en-US" sz="2400" dirty="0">
                        <a:solidFill>
                          <a:srgbClr val="0000FF"/>
                        </a:solidFill>
                        <a:latin typeface="Times New Roman"/>
                        <a:ea typeface="Times New Roman"/>
                        <a:cs typeface="Arial"/>
                      </a:endParaRPr>
                    </a:p>
                  </a:txBody>
                  <a:tcPr marL="68576" marR="685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1290" name="Rectangle 9"/>
          <p:cNvSpPr>
            <a:spLocks noChangeArrowheads="1"/>
          </p:cNvSpPr>
          <p:nvPr/>
        </p:nvSpPr>
        <p:spPr bwMode="auto">
          <a:xfrm>
            <a:off x="4825037" y="999778"/>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u="sng" dirty="0">
                <a:ea typeface="Times New Roman" pitchFamily="18" charset="0"/>
                <a:cs typeface="Arial" pitchFamily="34" charset="0"/>
              </a:rPr>
              <a:t>סמסטר א'</a:t>
            </a:r>
            <a:endParaRPr lang="en-US" altLang="en-US" sz="2400" u="sng" dirty="0">
              <a:ea typeface="Times New Roman" pitchFamily="18" charset="0"/>
              <a:cs typeface="Arial" pitchFamily="34" charset="0"/>
            </a:endParaRPr>
          </a:p>
        </p:txBody>
      </p:sp>
      <p:sp>
        <p:nvSpPr>
          <p:cNvPr id="12" name="Text Box 25"/>
          <p:cNvSpPr txBox="1">
            <a:spLocks noChangeArrowheads="1"/>
          </p:cNvSpPr>
          <p:nvPr/>
        </p:nvSpPr>
        <p:spPr bwMode="auto">
          <a:xfrm>
            <a:off x="182563" y="5949950"/>
            <a:ext cx="8778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defRPr/>
            </a:pPr>
            <a:r>
              <a:rPr lang="he-IL" altLang="en-US" sz="2400" dirty="0" smtClean="0">
                <a:latin typeface="+mn-lt"/>
                <a:cs typeface="Arial" pitchFamily="34" charset="0"/>
              </a:rPr>
              <a:t>* 4 נק' מקסימום בקורסי חשיפה למחקר עם חובת נוכחות בלבד, וללא ציון</a:t>
            </a:r>
          </a:p>
        </p:txBody>
      </p:sp>
      <p:sp>
        <p:nvSpPr>
          <p:cNvPr id="13" name="Text Box 25"/>
          <p:cNvSpPr txBox="1">
            <a:spLocks noChangeArrowheads="1"/>
          </p:cNvSpPr>
          <p:nvPr/>
        </p:nvSpPr>
        <p:spPr bwMode="auto">
          <a:xfrm>
            <a:off x="8712857" y="3088928"/>
            <a:ext cx="306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defRPr/>
            </a:pPr>
            <a:r>
              <a:rPr lang="he-IL" altLang="en-US" sz="2400" dirty="0" smtClean="0">
                <a:latin typeface="+mn-lt"/>
                <a:cs typeface="Arial" pitchFamily="34" charset="0"/>
              </a:rPr>
              <a:t>*</a:t>
            </a:r>
          </a:p>
        </p:txBody>
      </p:sp>
      <p:sp>
        <p:nvSpPr>
          <p:cNvPr id="14" name="Text Box 25"/>
          <p:cNvSpPr txBox="1">
            <a:spLocks noChangeArrowheads="1"/>
          </p:cNvSpPr>
          <p:nvPr/>
        </p:nvSpPr>
        <p:spPr bwMode="auto">
          <a:xfrm>
            <a:off x="8712857" y="1472853"/>
            <a:ext cx="30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defRPr/>
            </a:pPr>
            <a:r>
              <a:rPr lang="he-IL" altLang="en-US" sz="2400" dirty="0" smtClean="0">
                <a:latin typeface="+mn-lt"/>
                <a:cs typeface="Arial" pitchFamily="34" charset="0"/>
              </a:rPr>
              <a:t>*</a:t>
            </a:r>
          </a:p>
        </p:txBody>
      </p:sp>
      <p:cxnSp>
        <p:nvCxnSpPr>
          <p:cNvPr id="3" name="Straight Connector 2"/>
          <p:cNvCxnSpPr/>
          <p:nvPr/>
        </p:nvCxnSpPr>
        <p:spPr bwMode="auto">
          <a:xfrm>
            <a:off x="432705" y="3275985"/>
            <a:ext cx="8586539" cy="1"/>
          </a:xfrm>
          <a:prstGeom prst="line">
            <a:avLst/>
          </a:prstGeom>
          <a:solidFill>
            <a:schemeClr val="accent1"/>
          </a:solidFill>
          <a:ln w="19050" cap="flat" cmpd="sng" algn="ctr">
            <a:solidFill>
              <a:srgbClr val="0000CC"/>
            </a:solidFill>
            <a:prstDash val="solid"/>
            <a:round/>
            <a:headEnd type="none" w="med" len="med"/>
            <a:tailEnd type="none" w="med" len="med"/>
          </a:ln>
          <a:effectLst/>
        </p:spPr>
      </p:cxnSp>
      <p:sp>
        <p:nvSpPr>
          <p:cNvPr id="16" name="Text Box 2"/>
          <p:cNvSpPr txBox="1">
            <a:spLocks noChangeArrowheads="1"/>
          </p:cNvSpPr>
          <p:nvPr/>
        </p:nvSpPr>
        <p:spPr bwMode="auto">
          <a:xfrm>
            <a:off x="1693648" y="0"/>
            <a:ext cx="5756704"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u="sng" dirty="0">
                <a:cs typeface="Arial" pitchFamily="34" charset="0"/>
              </a:rPr>
              <a:t>תכנית </a:t>
            </a:r>
            <a:r>
              <a:rPr lang="he-IL" altLang="en-US" sz="2800" u="sng" dirty="0" smtClean="0">
                <a:cs typeface="Arial" pitchFamily="34" charset="0"/>
              </a:rPr>
              <a:t>הלימודים בשנה א' – קורסי בחירה</a:t>
            </a:r>
            <a:endParaRPr lang="he-IL" altLang="en-US"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23850" y="333375"/>
            <a:ext cx="84963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dirty="0">
                <a:latin typeface="Wingdings 2" pitchFamily="18" charset="2"/>
                <a:cs typeface="Arial" pitchFamily="34" charset="0"/>
              </a:rPr>
              <a:t>כלים שלובים</a:t>
            </a:r>
          </a:p>
          <a:p>
            <a:pPr algn="ctr">
              <a:spcBef>
                <a:spcPct val="0"/>
              </a:spcBef>
              <a:buFontTx/>
              <a:buNone/>
            </a:pPr>
            <a:endParaRPr lang="he-IL" altLang="en-US" b="1" u="sng" dirty="0">
              <a:latin typeface="Wingdings 2" pitchFamily="18" charset="2"/>
              <a:cs typeface="Arial" pitchFamily="34" charset="0"/>
            </a:endParaRPr>
          </a:p>
          <a:p>
            <a:pPr algn="ctr">
              <a:spcBef>
                <a:spcPct val="0"/>
              </a:spcBef>
              <a:buFontTx/>
              <a:buNone/>
            </a:pPr>
            <a:r>
              <a:rPr lang="he-IL" altLang="en-US" dirty="0">
                <a:latin typeface="Wingdings 2" pitchFamily="18" charset="2"/>
                <a:cs typeface="Arial" pitchFamily="34" charset="0"/>
              </a:rPr>
              <a:t>6 </a:t>
            </a:r>
            <a:r>
              <a:rPr lang="he-IL" altLang="en-US" dirty="0" smtClean="0">
                <a:latin typeface="Wingdings 2" pitchFamily="18" charset="2"/>
                <a:cs typeface="Arial" pitchFamily="34" charset="0"/>
              </a:rPr>
              <a:t>נק' </a:t>
            </a:r>
            <a:r>
              <a:rPr lang="he-IL" altLang="en-US" dirty="0">
                <a:latin typeface="Wingdings 2" pitchFamily="18" charset="2"/>
                <a:cs typeface="Arial" pitchFamily="34" charset="0"/>
              </a:rPr>
              <a:t>קורסי "מערב" או</a:t>
            </a:r>
          </a:p>
          <a:p>
            <a:pPr algn="ctr">
              <a:spcBef>
                <a:spcPct val="0"/>
              </a:spcBef>
              <a:buFontTx/>
              <a:buNone/>
            </a:pPr>
            <a:r>
              <a:rPr lang="he-IL" altLang="en-US" dirty="0">
                <a:latin typeface="Wingdings 2" pitchFamily="18" charset="2"/>
                <a:cs typeface="Arial" pitchFamily="34" charset="0"/>
              </a:rPr>
              <a:t>4 </a:t>
            </a:r>
            <a:r>
              <a:rPr lang="he-IL" altLang="en-US" dirty="0" smtClean="0">
                <a:latin typeface="Wingdings 2" pitchFamily="18" charset="2"/>
                <a:cs typeface="Arial" pitchFamily="34" charset="0"/>
              </a:rPr>
              <a:t>נק' </a:t>
            </a:r>
            <a:r>
              <a:rPr lang="he-IL" altLang="en-US" dirty="0">
                <a:latin typeface="Wingdings 2" pitchFamily="18" charset="2"/>
                <a:cs typeface="Arial" pitchFamily="34" charset="0"/>
              </a:rPr>
              <a:t>קורסי "מערב" + 2 </a:t>
            </a:r>
            <a:r>
              <a:rPr lang="he-IL" altLang="en-US" dirty="0" smtClean="0">
                <a:latin typeface="Wingdings 2" pitchFamily="18" charset="2"/>
                <a:cs typeface="Arial" pitchFamily="34" charset="0"/>
              </a:rPr>
              <a:t>נק' </a:t>
            </a:r>
            <a:r>
              <a:rPr lang="he-IL" altLang="en-US" dirty="0">
                <a:latin typeface="Wingdings 2" pitchFamily="18" charset="2"/>
                <a:cs typeface="Arial" pitchFamily="34" charset="0"/>
              </a:rPr>
              <a:t>קורסי "מזרח"</a:t>
            </a:r>
          </a:p>
          <a:p>
            <a:pPr algn="ctr">
              <a:spcBef>
                <a:spcPct val="0"/>
              </a:spcBef>
              <a:buFontTx/>
              <a:buNone/>
            </a:pPr>
            <a:endParaRPr lang="he-IL" altLang="en-US" dirty="0">
              <a:latin typeface="Wingdings 2" pitchFamily="18" charset="2"/>
              <a:cs typeface="Arial" pitchFamily="34" charset="0"/>
            </a:endParaRPr>
          </a:p>
          <a:p>
            <a:pPr algn="ctr">
              <a:spcBef>
                <a:spcPct val="0"/>
              </a:spcBef>
              <a:buFontTx/>
              <a:buNone/>
            </a:pPr>
            <a:r>
              <a:rPr lang="he-IL" altLang="en-US" b="1" dirty="0">
                <a:solidFill>
                  <a:srgbClr val="FF0000"/>
                </a:solidFill>
                <a:latin typeface="Wingdings 2" pitchFamily="18" charset="2"/>
                <a:cs typeface="Arial" pitchFamily="34" charset="0"/>
              </a:rPr>
              <a:t>מומלץ ללמוד קורסי כלים שלובים כבר משנה א'</a:t>
            </a:r>
            <a:endParaRPr lang="he-IL" altLang="en-US" dirty="0">
              <a:latin typeface="Wingdings 2" pitchFamily="18" charset="2"/>
              <a:cs typeface="Arial" pitchFamily="34" charset="0"/>
            </a:endParaRPr>
          </a:p>
          <a:p>
            <a:pPr algn="ctr">
              <a:spcBef>
                <a:spcPct val="0"/>
              </a:spcBef>
              <a:buFontTx/>
              <a:buNone/>
            </a:pPr>
            <a:r>
              <a:rPr lang="he-IL" altLang="en-US" dirty="0">
                <a:latin typeface="Wingdings 2" pitchFamily="18" charset="2"/>
                <a:cs typeface="Arial" pitchFamily="34" charset="0"/>
              </a:rPr>
              <a:t>קורס "מזרח" מומלץ:</a:t>
            </a:r>
          </a:p>
          <a:p>
            <a:pPr algn="ctr">
              <a:spcBef>
                <a:spcPct val="0"/>
              </a:spcBef>
              <a:buFontTx/>
              <a:buNone/>
            </a:pPr>
            <a:r>
              <a:rPr lang="he-IL" altLang="en-US" dirty="0">
                <a:latin typeface="Wingdings 2" pitchFamily="18" charset="2"/>
                <a:cs typeface="Arial" pitchFamily="34" charset="0"/>
              </a:rPr>
              <a:t> 1882-0303-02 רעיונות מרכזיים בפיזיקה </a:t>
            </a:r>
          </a:p>
          <a:p>
            <a:pPr algn="ctr">
              <a:spcBef>
                <a:spcPct val="0"/>
              </a:spcBef>
              <a:buFontTx/>
              <a:buNone/>
            </a:pPr>
            <a:r>
              <a:rPr lang="he-IL" altLang="en-US" dirty="0">
                <a:latin typeface="Wingdings 2" pitchFamily="18" charset="2"/>
                <a:cs typeface="Arial" pitchFamily="34" charset="0"/>
              </a:rPr>
              <a:t>פרופ' רון ליפשיץ</a:t>
            </a:r>
          </a:p>
          <a:p>
            <a:pPr algn="ctr">
              <a:spcBef>
                <a:spcPct val="0"/>
              </a:spcBef>
              <a:buFontTx/>
              <a:buNone/>
            </a:pPr>
            <a:endParaRPr lang="he-IL" altLang="en-US" dirty="0">
              <a:latin typeface="Wingdings 2" pitchFamily="18" charset="2"/>
              <a:cs typeface="Arial" pitchFamily="34" charset="0"/>
            </a:endParaRPr>
          </a:p>
          <a:p>
            <a:pPr algn="ctr">
              <a:spcBef>
                <a:spcPct val="0"/>
              </a:spcBef>
              <a:buFontTx/>
              <a:buNone/>
            </a:pPr>
            <a:r>
              <a:rPr lang="he-IL" altLang="en-US" b="1" dirty="0">
                <a:latin typeface="Wingdings 2" pitchFamily="18" charset="2"/>
                <a:cs typeface="Arial" pitchFamily="34" charset="0"/>
              </a:rPr>
              <a:t>לא ניתן ללמוד במסגרת כלים שלובים קורסים המשתייכים למדעי החיים!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30730" t="11852" r="29375" b="40926"/>
          <a:stretch>
            <a:fillRect/>
          </a:stretch>
        </p:blipFill>
        <p:spPr bwMode="auto">
          <a:xfrm>
            <a:off x="752475" y="1150938"/>
            <a:ext cx="763905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1"/>
          <p:cNvSpPr>
            <a:spLocks noChangeArrowheads="1"/>
          </p:cNvSpPr>
          <p:nvPr/>
        </p:nvSpPr>
        <p:spPr bwMode="auto">
          <a:xfrm>
            <a:off x="0" y="-26988"/>
            <a:ext cx="9144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Wingdings 2" pitchFamily="18" charset="2"/>
                <a:cs typeface="Arial" pitchFamily="34" charset="0"/>
              </a:rPr>
              <a:t>כלים שלובים - קורסי מדעי החיים</a:t>
            </a:r>
          </a:p>
          <a:p>
            <a:pPr algn="ctr">
              <a:spcBef>
                <a:spcPct val="0"/>
              </a:spcBef>
              <a:buFontTx/>
              <a:buNone/>
            </a:pPr>
            <a:r>
              <a:rPr lang="he-IL" altLang="en-US" b="1" u="sng">
                <a:latin typeface="Wingdings 2" pitchFamily="18" charset="2"/>
                <a:cs typeface="Arial" pitchFamily="34" charset="0"/>
              </a:rPr>
              <a:t>מומלצים ביותר כמכינה (ללא קרדיט)</a:t>
            </a:r>
          </a:p>
        </p:txBody>
      </p:sp>
      <p:sp>
        <p:nvSpPr>
          <p:cNvPr id="13316" name="Oval 1"/>
          <p:cNvSpPr>
            <a:spLocks noChangeArrowheads="1"/>
          </p:cNvSpPr>
          <p:nvPr/>
        </p:nvSpPr>
        <p:spPr bwMode="auto">
          <a:xfrm>
            <a:off x="3821113" y="2665413"/>
            <a:ext cx="2376487" cy="1905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13317" name="TextBox 9"/>
          <p:cNvSpPr txBox="1">
            <a:spLocks noChangeArrowheads="1"/>
          </p:cNvSpPr>
          <p:nvPr/>
        </p:nvSpPr>
        <p:spPr bwMode="auto">
          <a:xfrm>
            <a:off x="2493963" y="6381750"/>
            <a:ext cx="415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000">
                <a:solidFill>
                  <a:srgbClr val="FF0000"/>
                </a:solidFill>
                <a:latin typeface="Arial" pitchFamily="34" charset="0"/>
                <a:cs typeface="Arial" pitchFamily="34" charset="0"/>
              </a:rPr>
              <a:t>הודעה והנחיות יישלחו בתחילת ספטמבר</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588" y="5981700"/>
            <a:ext cx="91440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he-IL" sz="2400" dirty="0">
                <a:solidFill>
                  <a:srgbClr val="0000CC"/>
                </a:solidFill>
                <a:hlinkClick r:id="rId2"/>
              </a:rPr>
              <a:t>https://campus.gov.il/courses/course-v1:TAU+ACD_TAU_chemistry101x+2019_2/about</a:t>
            </a:r>
            <a:endParaRPr lang="he-IL" altLang="he-IL" sz="2400" dirty="0">
              <a:solidFill>
                <a:srgbClr val="0000CC"/>
              </a:solidFill>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l="19376" t="11281" r="21146" b="19090"/>
          <a:stretch>
            <a:fillRect/>
          </a:stretch>
        </p:blipFill>
        <p:spPr bwMode="auto">
          <a:xfrm>
            <a:off x="923925" y="1144588"/>
            <a:ext cx="7296150" cy="48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Box 9"/>
          <p:cNvSpPr txBox="1">
            <a:spLocks noChangeArrowheads="1"/>
          </p:cNvSpPr>
          <p:nvPr/>
        </p:nvSpPr>
        <p:spPr bwMode="auto">
          <a:xfrm>
            <a:off x="250825" y="6027738"/>
            <a:ext cx="1665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000">
                <a:solidFill>
                  <a:srgbClr val="FF0000"/>
                </a:solidFill>
                <a:latin typeface="Arial" pitchFamily="34" charset="0"/>
                <a:cs typeface="Arial" pitchFamily="34" charset="0"/>
              </a:rPr>
              <a:t>פתוח להרשמה</a:t>
            </a:r>
          </a:p>
        </p:txBody>
      </p:sp>
      <p:sp>
        <p:nvSpPr>
          <p:cNvPr id="14341" name="Oval 1"/>
          <p:cNvSpPr>
            <a:spLocks noChangeArrowheads="1"/>
          </p:cNvSpPr>
          <p:nvPr/>
        </p:nvSpPr>
        <p:spPr bwMode="auto">
          <a:xfrm>
            <a:off x="923925" y="2085975"/>
            <a:ext cx="4295775" cy="6032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14342" name="Oval 1"/>
          <p:cNvSpPr>
            <a:spLocks noChangeArrowheads="1"/>
          </p:cNvSpPr>
          <p:nvPr/>
        </p:nvSpPr>
        <p:spPr bwMode="auto">
          <a:xfrm>
            <a:off x="668338" y="1077913"/>
            <a:ext cx="1657350" cy="50323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14343" name="Rectangle 1"/>
          <p:cNvSpPr>
            <a:spLocks noChangeArrowheads="1"/>
          </p:cNvSpPr>
          <p:nvPr/>
        </p:nvSpPr>
        <p:spPr bwMode="auto">
          <a:xfrm>
            <a:off x="0" y="-26988"/>
            <a:ext cx="9144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Wingdings 2" pitchFamily="18" charset="2"/>
                <a:cs typeface="Arial" pitchFamily="34" charset="0"/>
              </a:rPr>
              <a:t>כלים שלובים - קורסי מדעי החיים</a:t>
            </a:r>
          </a:p>
          <a:p>
            <a:pPr algn="ctr">
              <a:spcBef>
                <a:spcPct val="0"/>
              </a:spcBef>
              <a:buFontTx/>
              <a:buNone/>
            </a:pPr>
            <a:r>
              <a:rPr lang="he-IL" altLang="en-US" b="1" u="sng">
                <a:latin typeface="Wingdings 2" pitchFamily="18" charset="2"/>
                <a:cs typeface="Arial" pitchFamily="34" charset="0"/>
              </a:rPr>
              <a:t>מומלצים ביותר כמכינה (ללא קרדיט)</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9"/>
          <p:cNvSpPr txBox="1">
            <a:spLocks noChangeArrowheads="1"/>
          </p:cNvSpPr>
          <p:nvPr/>
        </p:nvSpPr>
        <p:spPr bwMode="auto">
          <a:xfrm>
            <a:off x="2209350" y="747015"/>
            <a:ext cx="60805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he-IL" altLang="en-US" sz="2000" dirty="0">
              <a:cs typeface="Arial" pitchFamily="34" charset="0"/>
            </a:endParaRPr>
          </a:p>
          <a:p>
            <a:pPr>
              <a:spcBef>
                <a:spcPct val="0"/>
              </a:spcBef>
              <a:buFontTx/>
              <a:buNone/>
            </a:pPr>
            <a:r>
              <a:rPr lang="he-IL" altLang="en-US" sz="2000" dirty="0">
                <a:cs typeface="Arial" pitchFamily="34" charset="0"/>
              </a:rPr>
              <a:t>	</a:t>
            </a:r>
            <a:endParaRPr lang="he-IL" altLang="en-US" sz="2000" dirty="0" smtClean="0">
              <a:cs typeface="Arial" pitchFamily="34" charset="0"/>
            </a:endParaRPr>
          </a:p>
          <a:p>
            <a:pPr>
              <a:spcBef>
                <a:spcPct val="0"/>
              </a:spcBef>
              <a:buFontTx/>
              <a:buNone/>
            </a:pPr>
            <a:r>
              <a:rPr lang="he-IL" altLang="en-US" sz="2000" dirty="0" smtClean="0">
                <a:solidFill>
                  <a:srgbClr val="008000"/>
                </a:solidFill>
                <a:cs typeface="Arial" pitchFamily="34" charset="0"/>
              </a:rPr>
              <a:t>	</a:t>
            </a:r>
            <a:r>
              <a:rPr lang="he-IL" altLang="en-US" sz="2400" dirty="0" smtClean="0">
                <a:solidFill>
                  <a:srgbClr val="008000"/>
                </a:solidFill>
                <a:cs typeface="Arial" pitchFamily="34" charset="0"/>
              </a:rPr>
              <a:t>פיזיקה ב'				3 </a:t>
            </a:r>
            <a:r>
              <a:rPr lang="he-IL" altLang="en-US" sz="2000" b="1" dirty="0" smtClean="0">
                <a:cs typeface="Arial" pitchFamily="34" charset="0"/>
              </a:rPr>
              <a:t>*</a:t>
            </a:r>
          </a:p>
          <a:p>
            <a:pPr>
              <a:spcBef>
                <a:spcPct val="0"/>
              </a:spcBef>
              <a:buFontTx/>
              <a:buNone/>
            </a:pPr>
            <a:r>
              <a:rPr lang="he-IL" altLang="en-US" sz="2000" dirty="0">
                <a:cs typeface="Arial" pitchFamily="34" charset="0"/>
              </a:rPr>
              <a:t>		</a:t>
            </a:r>
          </a:p>
          <a:p>
            <a:pPr>
              <a:spcBef>
                <a:spcPct val="0"/>
              </a:spcBef>
              <a:buFontTx/>
              <a:buNone/>
            </a:pPr>
            <a:endParaRPr lang="he-IL" altLang="en-US" sz="2000" dirty="0">
              <a:cs typeface="Arial" pitchFamily="34" charset="0"/>
            </a:endParaRPr>
          </a:p>
        </p:txBody>
      </p:sp>
      <p:sp>
        <p:nvSpPr>
          <p:cNvPr id="15363"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dirty="0">
                <a:cs typeface="Arial" pitchFamily="34" charset="0"/>
              </a:rPr>
              <a:t>תכנית הלימודים</a:t>
            </a:r>
            <a:endParaRPr lang="he-IL" altLang="en-US" sz="2800" dirty="0">
              <a:latin typeface="Arial" pitchFamily="34" charset="0"/>
              <a:cs typeface="Arial" pitchFamily="34" charset="0"/>
            </a:endParaRPr>
          </a:p>
        </p:txBody>
      </p:sp>
      <p:sp>
        <p:nvSpPr>
          <p:cNvPr id="15364" name="Text Box 39"/>
          <p:cNvSpPr txBox="1">
            <a:spLocks noChangeArrowheads="1"/>
          </p:cNvSpPr>
          <p:nvPr/>
        </p:nvSpPr>
        <p:spPr bwMode="auto">
          <a:xfrm>
            <a:off x="7782574" y="980142"/>
            <a:ext cx="124912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he-IL" altLang="en-US" sz="2400" u="sng" dirty="0">
              <a:cs typeface="Arial" pitchFamily="34" charset="0"/>
            </a:endParaRPr>
          </a:p>
          <a:p>
            <a:pPr>
              <a:spcBef>
                <a:spcPct val="0"/>
              </a:spcBef>
              <a:buFontTx/>
              <a:buNone/>
            </a:pPr>
            <a:r>
              <a:rPr lang="he-IL" altLang="en-US" sz="2400" b="1" u="sng" dirty="0">
                <a:cs typeface="Arial" pitchFamily="34" charset="0"/>
              </a:rPr>
              <a:t>שנה ב</a:t>
            </a:r>
            <a:r>
              <a:rPr lang="he-IL" altLang="en-US" sz="2400" u="sng" dirty="0" smtClean="0">
                <a:cs typeface="Arial" pitchFamily="34" charset="0"/>
              </a:rPr>
              <a:t>'</a:t>
            </a:r>
            <a:r>
              <a:rPr lang="he-IL" altLang="en-US" sz="2400" b="1" dirty="0" smtClean="0">
                <a:cs typeface="Arial" pitchFamily="34" charset="0"/>
              </a:rPr>
              <a:t>:</a:t>
            </a:r>
            <a:r>
              <a:rPr lang="he-IL" altLang="en-US" sz="2400" dirty="0" smtClean="0">
                <a:cs typeface="Arial" pitchFamily="34" charset="0"/>
              </a:rPr>
              <a:t> </a:t>
            </a:r>
            <a:endParaRPr lang="he-IL" altLang="en-US" sz="2400" dirty="0">
              <a:cs typeface="Arial" pitchFamily="34" charset="0"/>
            </a:endParaRPr>
          </a:p>
          <a:p>
            <a:pPr>
              <a:spcBef>
                <a:spcPct val="0"/>
              </a:spcBef>
              <a:buFontTx/>
              <a:buNone/>
            </a:pPr>
            <a:r>
              <a:rPr lang="he-IL" altLang="en-US" sz="2000" dirty="0">
                <a:cs typeface="Arial" pitchFamily="34" charset="0"/>
              </a:rPr>
              <a:t>	  </a:t>
            </a:r>
            <a:endParaRPr lang="he-IL" altLang="en-US" sz="2000" b="1" u="sng" dirty="0">
              <a:cs typeface="Arial" pitchFamily="34" charset="0"/>
            </a:endParaRPr>
          </a:p>
          <a:p>
            <a:pPr>
              <a:spcBef>
                <a:spcPct val="0"/>
              </a:spcBef>
              <a:buFontTx/>
              <a:buNone/>
            </a:pPr>
            <a:endParaRPr lang="he-IL" altLang="en-US" sz="2000" b="1" u="sng" dirty="0">
              <a:cs typeface="Arial" pitchFamily="34" charset="0"/>
            </a:endParaRPr>
          </a:p>
          <a:p>
            <a:pPr>
              <a:spcBef>
                <a:spcPct val="0"/>
              </a:spcBef>
              <a:buFontTx/>
              <a:buNone/>
            </a:pPr>
            <a:endParaRPr lang="he-IL" altLang="en-US" sz="2000" b="1" u="sng" dirty="0">
              <a:cs typeface="Arial" pitchFamily="34" charset="0"/>
            </a:endParaRPr>
          </a:p>
          <a:p>
            <a:pPr>
              <a:spcBef>
                <a:spcPct val="0"/>
              </a:spcBef>
              <a:buFontTx/>
              <a:buNone/>
            </a:pPr>
            <a:endParaRPr lang="he-IL" altLang="en-US" sz="2000" b="1" u="sng" dirty="0">
              <a:cs typeface="Arial" pitchFamily="34" charset="0"/>
            </a:endParaRPr>
          </a:p>
          <a:p>
            <a:pPr>
              <a:spcBef>
                <a:spcPct val="0"/>
              </a:spcBef>
              <a:buFontTx/>
              <a:buNone/>
            </a:pPr>
            <a:endParaRPr lang="he-IL" altLang="en-US" sz="2000" b="1" u="sng" dirty="0">
              <a:cs typeface="Arial" pitchFamily="34" charset="0"/>
            </a:endParaRPr>
          </a:p>
          <a:p>
            <a:pPr>
              <a:spcBef>
                <a:spcPct val="0"/>
              </a:spcBef>
              <a:buFontTx/>
              <a:buNone/>
            </a:pPr>
            <a:endParaRPr lang="he-IL" altLang="en-US" sz="2000" b="1" u="sng" dirty="0">
              <a:cs typeface="Arial" pitchFamily="34" charset="0"/>
            </a:endParaRPr>
          </a:p>
          <a:p>
            <a:pPr>
              <a:spcBef>
                <a:spcPct val="0"/>
              </a:spcBef>
              <a:buFontTx/>
              <a:buNone/>
            </a:pPr>
            <a:endParaRPr lang="he-IL" altLang="en-US" sz="2000" b="1" u="sng" dirty="0">
              <a:cs typeface="Arial" pitchFamily="34" charset="0"/>
            </a:endParaRPr>
          </a:p>
          <a:p>
            <a:pPr>
              <a:spcBef>
                <a:spcPct val="0"/>
              </a:spcBef>
              <a:buFontTx/>
              <a:buNone/>
            </a:pPr>
            <a:endParaRPr lang="he-IL" altLang="en-US" sz="2000" b="1" u="sng" dirty="0">
              <a:cs typeface="Arial" pitchFamily="34" charset="0"/>
            </a:endParaRPr>
          </a:p>
          <a:p>
            <a:pPr>
              <a:spcBef>
                <a:spcPct val="0"/>
              </a:spcBef>
              <a:buFontTx/>
              <a:buNone/>
            </a:pPr>
            <a:r>
              <a:rPr lang="he-IL" altLang="en-US" sz="2000" dirty="0">
                <a:cs typeface="Arial" pitchFamily="34" charset="0"/>
              </a:rPr>
              <a:t>	</a:t>
            </a:r>
          </a:p>
        </p:txBody>
      </p:sp>
      <p:sp>
        <p:nvSpPr>
          <p:cNvPr id="15365" name="Rectangle 7"/>
          <p:cNvSpPr>
            <a:spLocks noChangeArrowheads="1"/>
          </p:cNvSpPr>
          <p:nvPr/>
        </p:nvSpPr>
        <p:spPr bwMode="auto">
          <a:xfrm>
            <a:off x="431800" y="2043010"/>
            <a:ext cx="828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dirty="0">
                <a:cs typeface="Arial" pitchFamily="34" charset="0"/>
              </a:rPr>
              <a:t>*</a:t>
            </a:r>
            <a:r>
              <a:rPr lang="he-IL" altLang="en-US" sz="2400" dirty="0">
                <a:cs typeface="Arial" pitchFamily="34" charset="0"/>
              </a:rPr>
              <a:t> </a:t>
            </a:r>
            <a:r>
              <a:rPr lang="he-IL" altLang="he-IL" sz="2400" dirty="0"/>
              <a:t>תלמידים בעלי רקע במתמטיקה ופיזיקה ברמה של 5 </a:t>
            </a:r>
            <a:r>
              <a:rPr lang="he-IL" altLang="he-IL" sz="2400" dirty="0" err="1"/>
              <a:t>יח"ל</a:t>
            </a:r>
            <a:r>
              <a:rPr lang="he-IL" altLang="he-IL" sz="2400" dirty="0"/>
              <a:t> בציון 80 ומעלה יוכלו ללמוד את קורס פיזיקה ב' כבר בשנה א' בסמסטר א'. הרישום במזכירות.</a:t>
            </a:r>
          </a:p>
        </p:txBody>
      </p:sp>
      <p:sp>
        <p:nvSpPr>
          <p:cNvPr id="6" name="Text Box 2"/>
          <p:cNvSpPr txBox="1">
            <a:spLocks noChangeArrowheads="1"/>
          </p:cNvSpPr>
          <p:nvPr/>
        </p:nvSpPr>
        <p:spPr bwMode="auto">
          <a:xfrm>
            <a:off x="1546973" y="0"/>
            <a:ext cx="6050054"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u="sng" dirty="0">
                <a:cs typeface="Arial" pitchFamily="34" charset="0"/>
              </a:rPr>
              <a:t>תכנית </a:t>
            </a:r>
            <a:r>
              <a:rPr lang="he-IL" altLang="en-US" sz="2800" u="sng" dirty="0" smtClean="0">
                <a:cs typeface="Arial" pitchFamily="34" charset="0"/>
              </a:rPr>
              <a:t>הלימודים בשנים ב'-</a:t>
            </a:r>
            <a:r>
              <a:rPr lang="he-IL" altLang="en-US" sz="2800" u="sng" dirty="0">
                <a:cs typeface="Arial" pitchFamily="34" charset="0"/>
              </a:rPr>
              <a:t>ג</a:t>
            </a:r>
            <a:r>
              <a:rPr lang="he-IL" altLang="en-US" sz="2800" u="sng" dirty="0" smtClean="0">
                <a:cs typeface="Arial" pitchFamily="34" charset="0"/>
              </a:rPr>
              <a:t>' – קורסי חובה</a:t>
            </a:r>
            <a:endParaRPr lang="he-IL" altLang="en-US" sz="2800" u="sng" dirty="0">
              <a:latin typeface="Arial" pitchFamily="34" charset="0"/>
              <a:cs typeface="Arial" pitchFamily="34" charset="0"/>
            </a:endParaRPr>
          </a:p>
        </p:txBody>
      </p:sp>
      <p:sp>
        <p:nvSpPr>
          <p:cNvPr id="7" name="Text Box 39"/>
          <p:cNvSpPr txBox="1">
            <a:spLocks noChangeArrowheads="1"/>
          </p:cNvSpPr>
          <p:nvPr/>
        </p:nvSpPr>
        <p:spPr bwMode="auto">
          <a:xfrm>
            <a:off x="3556337" y="63794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u="sng" dirty="0" smtClean="0">
                <a:cs typeface="Arial" pitchFamily="34" charset="0"/>
              </a:rPr>
              <a:t>מקצועות בסיס</a:t>
            </a:r>
            <a:r>
              <a:rPr lang="he-IL" altLang="en-US" sz="2000" dirty="0">
                <a:cs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9"/>
          <p:cNvSpPr txBox="1">
            <a:spLocks noChangeArrowheads="1"/>
          </p:cNvSpPr>
          <p:nvPr/>
        </p:nvSpPr>
        <p:spPr bwMode="auto">
          <a:xfrm>
            <a:off x="7255083" y="1418342"/>
            <a:ext cx="17214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smtClean="0">
                <a:solidFill>
                  <a:srgbClr val="008000"/>
                </a:solidFill>
                <a:cs typeface="Arial" pitchFamily="34" charset="0"/>
              </a:rPr>
              <a:t>3 פיזיקה ב'</a:t>
            </a:r>
            <a:endParaRPr lang="he-IL" altLang="en-US" sz="2000" dirty="0">
              <a:solidFill>
                <a:srgbClr val="008000"/>
              </a:solidFill>
              <a:cs typeface="Arial" pitchFamily="34" charset="0"/>
            </a:endParaRPr>
          </a:p>
          <a:p>
            <a:pPr>
              <a:spcBef>
                <a:spcPct val="0"/>
              </a:spcBef>
              <a:buFontTx/>
              <a:buNone/>
            </a:pPr>
            <a:r>
              <a:rPr lang="he-IL" altLang="en-US" sz="2000" dirty="0" smtClean="0">
                <a:solidFill>
                  <a:srgbClr val="0000FF"/>
                </a:solidFill>
                <a:cs typeface="Arial" pitchFamily="34" charset="0"/>
              </a:rPr>
              <a:t>5 גנטיקה	</a:t>
            </a:r>
          </a:p>
          <a:p>
            <a:pPr>
              <a:spcBef>
                <a:spcPct val="0"/>
              </a:spcBef>
              <a:buFontTx/>
              <a:buNone/>
            </a:pPr>
            <a:r>
              <a:rPr lang="he-IL" altLang="en-US" sz="2000" dirty="0" smtClean="0">
                <a:solidFill>
                  <a:srgbClr val="0000FF"/>
                </a:solidFill>
                <a:cs typeface="Arial" pitchFamily="34" charset="0"/>
              </a:rPr>
              <a:t>4 ביוכימיה</a:t>
            </a:r>
            <a:endParaRPr lang="he-IL" altLang="en-US" sz="2000" b="1" dirty="0" smtClean="0">
              <a:solidFill>
                <a:srgbClr val="0000FF"/>
              </a:solidFill>
              <a:cs typeface="Arial" pitchFamily="34" charset="0"/>
            </a:endParaRPr>
          </a:p>
          <a:p>
            <a:pPr>
              <a:spcBef>
                <a:spcPct val="0"/>
              </a:spcBef>
              <a:buFontTx/>
              <a:buNone/>
            </a:pPr>
            <a:r>
              <a:rPr lang="he-IL" altLang="en-US" sz="2000" dirty="0" smtClean="0">
                <a:solidFill>
                  <a:srgbClr val="0000FF"/>
                </a:solidFill>
                <a:cs typeface="Arial" pitchFamily="34" charset="0"/>
              </a:rPr>
              <a:t>3 פיזיולוגיה</a:t>
            </a:r>
          </a:p>
        </p:txBody>
      </p:sp>
      <p:sp>
        <p:nvSpPr>
          <p:cNvPr id="7" name="Text Box 39"/>
          <p:cNvSpPr txBox="1">
            <a:spLocks noChangeArrowheads="1"/>
          </p:cNvSpPr>
          <p:nvPr/>
        </p:nvSpPr>
        <p:spPr bwMode="auto">
          <a:xfrm>
            <a:off x="6382833" y="537476"/>
            <a:ext cx="103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u="sng" dirty="0" smtClean="0">
                <a:cs typeface="Arial" pitchFamily="34" charset="0"/>
              </a:rPr>
              <a:t>שנה ב</a:t>
            </a:r>
            <a:r>
              <a:rPr lang="he-IL" altLang="en-US" sz="2400" u="sng" dirty="0" smtClean="0">
                <a:cs typeface="Arial" pitchFamily="34" charset="0"/>
              </a:rPr>
              <a:t>'</a:t>
            </a:r>
            <a:endParaRPr lang="he-IL" altLang="en-US" sz="2400" dirty="0">
              <a:cs typeface="Arial" pitchFamily="34" charset="0"/>
            </a:endParaRPr>
          </a:p>
        </p:txBody>
      </p:sp>
      <p:sp>
        <p:nvSpPr>
          <p:cNvPr id="8" name="Text Box 39"/>
          <p:cNvSpPr txBox="1">
            <a:spLocks noChangeArrowheads="1"/>
          </p:cNvSpPr>
          <p:nvPr/>
        </p:nvSpPr>
        <p:spPr bwMode="auto">
          <a:xfrm>
            <a:off x="1877024" y="537476"/>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u="sng" dirty="0" smtClean="0">
                <a:cs typeface="Arial" pitchFamily="34" charset="0"/>
              </a:rPr>
              <a:t>שנה ג</a:t>
            </a:r>
            <a:r>
              <a:rPr lang="he-IL" altLang="en-US" sz="2400" u="sng" dirty="0" smtClean="0">
                <a:cs typeface="Arial" pitchFamily="34" charset="0"/>
              </a:rPr>
              <a:t>'</a:t>
            </a:r>
            <a:endParaRPr lang="he-IL" altLang="en-US" sz="2400" dirty="0">
              <a:cs typeface="Arial" pitchFamily="34" charset="0"/>
            </a:endParaRPr>
          </a:p>
        </p:txBody>
      </p:sp>
      <p:sp>
        <p:nvSpPr>
          <p:cNvPr id="9" name="Text Box 39"/>
          <p:cNvSpPr txBox="1">
            <a:spLocks noChangeArrowheads="1"/>
          </p:cNvSpPr>
          <p:nvPr/>
        </p:nvSpPr>
        <p:spPr bwMode="auto">
          <a:xfrm>
            <a:off x="7457320" y="1018232"/>
            <a:ext cx="1223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u="sng" dirty="0" smtClean="0">
                <a:cs typeface="Arial" pitchFamily="34" charset="0"/>
              </a:rPr>
              <a:t>סמסטר א</a:t>
            </a:r>
            <a:r>
              <a:rPr lang="he-IL" altLang="en-US" sz="2000" u="sng" dirty="0" smtClean="0">
                <a:cs typeface="Arial" pitchFamily="34" charset="0"/>
              </a:rPr>
              <a:t>'</a:t>
            </a:r>
            <a:endParaRPr lang="he-IL" altLang="en-US" sz="2000" dirty="0">
              <a:cs typeface="Arial" pitchFamily="34" charset="0"/>
            </a:endParaRPr>
          </a:p>
        </p:txBody>
      </p:sp>
      <p:sp>
        <p:nvSpPr>
          <p:cNvPr id="10" name="Text Box 39"/>
          <p:cNvSpPr txBox="1">
            <a:spLocks noChangeArrowheads="1"/>
          </p:cNvSpPr>
          <p:nvPr/>
        </p:nvSpPr>
        <p:spPr bwMode="auto">
          <a:xfrm>
            <a:off x="5161928" y="1018232"/>
            <a:ext cx="1223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u="sng" dirty="0" smtClean="0">
                <a:cs typeface="Arial" pitchFamily="34" charset="0"/>
              </a:rPr>
              <a:t>סמסטר ב</a:t>
            </a:r>
            <a:r>
              <a:rPr lang="he-IL" altLang="en-US" sz="2000" u="sng" dirty="0" smtClean="0">
                <a:cs typeface="Arial" pitchFamily="34" charset="0"/>
              </a:rPr>
              <a:t>'</a:t>
            </a:r>
            <a:endParaRPr lang="he-IL" altLang="en-US" sz="2000" dirty="0">
              <a:cs typeface="Arial" pitchFamily="34" charset="0"/>
            </a:endParaRPr>
          </a:p>
        </p:txBody>
      </p:sp>
      <p:sp>
        <p:nvSpPr>
          <p:cNvPr id="11" name="Text Box 39"/>
          <p:cNvSpPr txBox="1">
            <a:spLocks noChangeArrowheads="1"/>
          </p:cNvSpPr>
          <p:nvPr/>
        </p:nvSpPr>
        <p:spPr bwMode="auto">
          <a:xfrm>
            <a:off x="2920654" y="1018232"/>
            <a:ext cx="1223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u="sng" dirty="0" smtClean="0">
                <a:cs typeface="Arial" pitchFamily="34" charset="0"/>
              </a:rPr>
              <a:t>סמסטר א</a:t>
            </a:r>
            <a:r>
              <a:rPr lang="he-IL" altLang="en-US" sz="2000" u="sng" dirty="0" smtClean="0">
                <a:cs typeface="Arial" pitchFamily="34" charset="0"/>
              </a:rPr>
              <a:t>'</a:t>
            </a:r>
            <a:endParaRPr lang="he-IL" altLang="en-US" sz="2000" dirty="0">
              <a:cs typeface="Arial" pitchFamily="34" charset="0"/>
            </a:endParaRPr>
          </a:p>
        </p:txBody>
      </p:sp>
      <p:sp>
        <p:nvSpPr>
          <p:cNvPr id="12" name="Text Box 39"/>
          <p:cNvSpPr txBox="1">
            <a:spLocks noChangeArrowheads="1"/>
          </p:cNvSpPr>
          <p:nvPr/>
        </p:nvSpPr>
        <p:spPr bwMode="auto">
          <a:xfrm>
            <a:off x="607372" y="1018232"/>
            <a:ext cx="1223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u="sng" dirty="0" smtClean="0">
                <a:cs typeface="Arial" pitchFamily="34" charset="0"/>
              </a:rPr>
              <a:t>סמסטר ב</a:t>
            </a:r>
            <a:r>
              <a:rPr lang="he-IL" altLang="en-US" sz="2000" u="sng" dirty="0" smtClean="0">
                <a:cs typeface="Arial" pitchFamily="34" charset="0"/>
              </a:rPr>
              <a:t>'</a:t>
            </a:r>
            <a:endParaRPr lang="he-IL" altLang="en-US" sz="2000" dirty="0">
              <a:cs typeface="Arial" pitchFamily="34" charset="0"/>
            </a:endParaRPr>
          </a:p>
        </p:txBody>
      </p:sp>
      <p:sp>
        <p:nvSpPr>
          <p:cNvPr id="15" name="Text Box 39"/>
          <p:cNvSpPr txBox="1">
            <a:spLocks noChangeArrowheads="1"/>
          </p:cNvSpPr>
          <p:nvPr/>
        </p:nvSpPr>
        <p:spPr bwMode="auto">
          <a:xfrm>
            <a:off x="7087613" y="3916100"/>
            <a:ext cx="18950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dirty="0" smtClean="0">
                <a:cs typeface="Arial" pitchFamily="34" charset="0"/>
              </a:rPr>
              <a:t>2 אוריינות מדעית</a:t>
            </a:r>
          </a:p>
        </p:txBody>
      </p:sp>
      <p:sp>
        <p:nvSpPr>
          <p:cNvPr id="16" name="Text Box 39"/>
          <p:cNvSpPr txBox="1">
            <a:spLocks noChangeArrowheads="1"/>
          </p:cNvSpPr>
          <p:nvPr/>
        </p:nvSpPr>
        <p:spPr bwMode="auto">
          <a:xfrm>
            <a:off x="4714600" y="1418342"/>
            <a:ext cx="20633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smtClean="0">
                <a:solidFill>
                  <a:srgbClr val="0000FF"/>
                </a:solidFill>
                <a:cs typeface="Arial" pitchFamily="34" charset="0"/>
              </a:rPr>
              <a:t>3 ביולוגיה של התא</a:t>
            </a:r>
          </a:p>
          <a:p>
            <a:pPr>
              <a:spcBef>
                <a:spcPct val="0"/>
              </a:spcBef>
              <a:buFontTx/>
              <a:buNone/>
            </a:pPr>
            <a:r>
              <a:rPr lang="he-IL" altLang="en-US" sz="2000" dirty="0" smtClean="0">
                <a:solidFill>
                  <a:srgbClr val="0000FF"/>
                </a:solidFill>
                <a:cs typeface="Arial" pitchFamily="34" charset="0"/>
              </a:rPr>
              <a:t>4 ביו' מול' </a:t>
            </a:r>
            <a:r>
              <a:rPr lang="he-IL" altLang="en-US" sz="2000" dirty="0" err="1" smtClean="0">
                <a:solidFill>
                  <a:srgbClr val="0000FF"/>
                </a:solidFill>
                <a:cs typeface="Arial" pitchFamily="34" charset="0"/>
              </a:rPr>
              <a:t>וביוטכ</a:t>
            </a:r>
            <a:r>
              <a:rPr lang="he-IL" altLang="en-US" sz="2000" dirty="0" smtClean="0">
                <a:solidFill>
                  <a:srgbClr val="0000FF"/>
                </a:solidFill>
                <a:cs typeface="Arial" pitchFamily="34" charset="0"/>
              </a:rPr>
              <a:t>'</a:t>
            </a:r>
          </a:p>
        </p:txBody>
      </p:sp>
      <p:sp>
        <p:nvSpPr>
          <p:cNvPr id="18" name="Text Box 39"/>
          <p:cNvSpPr txBox="1">
            <a:spLocks noChangeArrowheads="1"/>
          </p:cNvSpPr>
          <p:nvPr/>
        </p:nvSpPr>
        <p:spPr bwMode="auto">
          <a:xfrm>
            <a:off x="5436096" y="5241394"/>
            <a:ext cx="13174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smtClean="0">
                <a:solidFill>
                  <a:srgbClr val="0000FF"/>
                </a:solidFill>
                <a:cs typeface="Arial" pitchFamily="34" charset="0"/>
              </a:rPr>
              <a:t>3 אקולוגיה</a:t>
            </a:r>
            <a:endParaRPr lang="he-IL" altLang="en-US" sz="2000" b="1" dirty="0">
              <a:solidFill>
                <a:srgbClr val="0000FF"/>
              </a:solidFill>
              <a:cs typeface="Arial" pitchFamily="34" charset="0"/>
            </a:endParaRPr>
          </a:p>
          <a:p>
            <a:pPr>
              <a:spcBef>
                <a:spcPct val="0"/>
              </a:spcBef>
              <a:buNone/>
            </a:pPr>
            <a:r>
              <a:rPr lang="he-IL" altLang="en-US" sz="2000" dirty="0" smtClean="0">
                <a:solidFill>
                  <a:srgbClr val="0000FF"/>
                </a:solidFill>
                <a:cs typeface="Arial" pitchFamily="34" charset="0"/>
              </a:rPr>
              <a:t>3 אבולוציה</a:t>
            </a:r>
            <a:endParaRPr lang="he-IL" altLang="en-US" sz="2000" dirty="0">
              <a:solidFill>
                <a:srgbClr val="0000FF"/>
              </a:solidFill>
              <a:cs typeface="Arial" pitchFamily="34" charset="0"/>
            </a:endParaRPr>
          </a:p>
        </p:txBody>
      </p:sp>
      <p:cxnSp>
        <p:nvCxnSpPr>
          <p:cNvPr id="3" name="Straight Connector 2"/>
          <p:cNvCxnSpPr/>
          <p:nvPr/>
        </p:nvCxnSpPr>
        <p:spPr>
          <a:xfrm>
            <a:off x="4694967" y="658192"/>
            <a:ext cx="0" cy="424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39"/>
          <p:cNvSpPr txBox="1">
            <a:spLocks noChangeArrowheads="1"/>
          </p:cNvSpPr>
          <p:nvPr/>
        </p:nvSpPr>
        <p:spPr bwMode="auto">
          <a:xfrm>
            <a:off x="7720842" y="2996952"/>
            <a:ext cx="1265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smtClean="0">
                <a:solidFill>
                  <a:srgbClr val="0000FF"/>
                </a:solidFill>
                <a:cs typeface="Arial" pitchFamily="34" charset="0"/>
              </a:rPr>
              <a:t>3 זואולוגיה</a:t>
            </a:r>
            <a:endParaRPr lang="he-IL" altLang="en-US" sz="2000" dirty="0">
              <a:solidFill>
                <a:srgbClr val="0000FF"/>
              </a:solidFill>
              <a:cs typeface="Arial" pitchFamily="34" charset="0"/>
            </a:endParaRPr>
          </a:p>
        </p:txBody>
      </p:sp>
      <p:cxnSp>
        <p:nvCxnSpPr>
          <p:cNvPr id="28" name="Straight Connector 27"/>
          <p:cNvCxnSpPr/>
          <p:nvPr/>
        </p:nvCxnSpPr>
        <p:spPr>
          <a:xfrm flipH="1">
            <a:off x="6891340" y="1133729"/>
            <a:ext cx="2056" cy="27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37143" y="1133729"/>
            <a:ext cx="2055" cy="22952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Box 39"/>
          <p:cNvSpPr txBox="1">
            <a:spLocks noChangeArrowheads="1"/>
          </p:cNvSpPr>
          <p:nvPr/>
        </p:nvSpPr>
        <p:spPr bwMode="auto">
          <a:xfrm>
            <a:off x="490796" y="5241394"/>
            <a:ext cx="1342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smtClean="0">
                <a:solidFill>
                  <a:srgbClr val="0000FF"/>
                </a:solidFill>
                <a:cs typeface="Arial" pitchFamily="34" charset="0"/>
              </a:rPr>
              <a:t>3 אקולוגיה</a:t>
            </a:r>
            <a:endParaRPr lang="he-IL" altLang="en-US" sz="2000" b="1" dirty="0">
              <a:solidFill>
                <a:srgbClr val="0000FF"/>
              </a:solidFill>
              <a:cs typeface="Arial" pitchFamily="34" charset="0"/>
            </a:endParaRPr>
          </a:p>
          <a:p>
            <a:pPr>
              <a:spcBef>
                <a:spcPct val="0"/>
              </a:spcBef>
              <a:buNone/>
            </a:pPr>
            <a:r>
              <a:rPr lang="he-IL" altLang="en-US" sz="2000" dirty="0" smtClean="0">
                <a:solidFill>
                  <a:srgbClr val="0000FF"/>
                </a:solidFill>
                <a:cs typeface="Arial" pitchFamily="34" charset="0"/>
              </a:rPr>
              <a:t>3 אבולוציה</a:t>
            </a:r>
            <a:endParaRPr lang="he-IL" altLang="en-US" sz="2000" dirty="0">
              <a:solidFill>
                <a:srgbClr val="0000FF"/>
              </a:solidFill>
              <a:cs typeface="Arial" pitchFamily="34" charset="0"/>
            </a:endParaRPr>
          </a:p>
        </p:txBody>
      </p:sp>
      <p:sp>
        <p:nvSpPr>
          <p:cNvPr id="38" name="Text Box 39"/>
          <p:cNvSpPr txBox="1">
            <a:spLocks noChangeArrowheads="1"/>
          </p:cNvSpPr>
          <p:nvPr/>
        </p:nvSpPr>
        <p:spPr bwMode="auto">
          <a:xfrm>
            <a:off x="3234496" y="5091784"/>
            <a:ext cx="8002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4800" b="1" dirty="0" smtClean="0">
                <a:cs typeface="Arial" pitchFamily="34" charset="0"/>
              </a:rPr>
              <a:t>↔</a:t>
            </a:r>
          </a:p>
        </p:txBody>
      </p:sp>
      <p:sp>
        <p:nvSpPr>
          <p:cNvPr id="40" name="Text Box 39"/>
          <p:cNvSpPr txBox="1">
            <a:spLocks noChangeArrowheads="1"/>
          </p:cNvSpPr>
          <p:nvPr/>
        </p:nvSpPr>
        <p:spPr bwMode="auto">
          <a:xfrm>
            <a:off x="4877284" y="3916100"/>
            <a:ext cx="18950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dirty="0" smtClean="0">
                <a:cs typeface="Arial" pitchFamily="34" charset="0"/>
              </a:rPr>
              <a:t>2 אוריינות מדעית</a:t>
            </a:r>
          </a:p>
        </p:txBody>
      </p:sp>
      <p:sp>
        <p:nvSpPr>
          <p:cNvPr id="41" name="Text Box 39"/>
          <p:cNvSpPr txBox="1">
            <a:spLocks noChangeArrowheads="1"/>
          </p:cNvSpPr>
          <p:nvPr/>
        </p:nvSpPr>
        <p:spPr bwMode="auto">
          <a:xfrm>
            <a:off x="6660232" y="388416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dirty="0" smtClean="0">
                <a:cs typeface="Arial" pitchFamily="34" charset="0"/>
              </a:rPr>
              <a:t>↔</a:t>
            </a:r>
          </a:p>
        </p:txBody>
      </p:sp>
      <p:sp>
        <p:nvSpPr>
          <p:cNvPr id="30" name="Text Box 39"/>
          <p:cNvSpPr txBox="1">
            <a:spLocks noChangeArrowheads="1"/>
          </p:cNvSpPr>
          <p:nvPr/>
        </p:nvSpPr>
        <p:spPr bwMode="auto">
          <a:xfrm>
            <a:off x="4877284" y="2018316"/>
            <a:ext cx="1900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a:solidFill>
                  <a:srgbClr val="0000FF"/>
                </a:solidFill>
                <a:cs typeface="Arial" pitchFamily="34" charset="0"/>
              </a:rPr>
              <a:t>3 </a:t>
            </a:r>
            <a:r>
              <a:rPr lang="he-IL" altLang="en-US" sz="2000" dirty="0" smtClean="0">
                <a:solidFill>
                  <a:srgbClr val="0000FF"/>
                </a:solidFill>
                <a:cs typeface="Arial" pitchFamily="34" charset="0"/>
              </a:rPr>
              <a:t>מיקרוביולוגיה</a:t>
            </a:r>
          </a:p>
        </p:txBody>
      </p:sp>
      <p:cxnSp>
        <p:nvCxnSpPr>
          <p:cNvPr id="21" name="Straight Connector 20"/>
          <p:cNvCxnSpPr/>
          <p:nvPr/>
        </p:nvCxnSpPr>
        <p:spPr>
          <a:xfrm>
            <a:off x="4932040" y="4316210"/>
            <a:ext cx="39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0796" y="4311323"/>
            <a:ext cx="39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5989" y="4368724"/>
            <a:ext cx="652743" cy="369332"/>
          </a:xfrm>
          <a:prstGeom prst="rect">
            <a:avLst/>
          </a:prstGeom>
          <a:noFill/>
        </p:spPr>
        <p:txBody>
          <a:bodyPr wrap="none" rtlCol="1">
            <a:spAutoFit/>
          </a:bodyPr>
          <a:lstStyle/>
          <a:p>
            <a:r>
              <a:rPr lang="he-IL" sz="1800" b="1" dirty="0" smtClean="0">
                <a:latin typeface="Arial" panose="020B0604020202020204" pitchFamily="34" charset="0"/>
                <a:cs typeface="Arial" panose="020B0604020202020204" pitchFamily="34" charset="0"/>
              </a:rPr>
              <a:t>4 נק'</a:t>
            </a:r>
            <a:endParaRPr lang="he-IL" sz="1800" b="1" dirty="0">
              <a:latin typeface="Arial" panose="020B0604020202020204" pitchFamily="34" charset="0"/>
              <a:cs typeface="Arial" panose="020B0604020202020204" pitchFamily="34" charset="0"/>
            </a:endParaRPr>
          </a:p>
        </p:txBody>
      </p:sp>
      <p:sp>
        <p:nvSpPr>
          <p:cNvPr id="61" name="Text Box 39"/>
          <p:cNvSpPr txBox="1">
            <a:spLocks noChangeArrowheads="1"/>
          </p:cNvSpPr>
          <p:nvPr/>
        </p:nvSpPr>
        <p:spPr bwMode="auto">
          <a:xfrm>
            <a:off x="7022343" y="2636912"/>
            <a:ext cx="19527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smtClean="0">
                <a:solidFill>
                  <a:srgbClr val="0000FF"/>
                </a:solidFill>
                <a:cs typeface="Arial" pitchFamily="34" charset="0"/>
              </a:rPr>
              <a:t>2 </a:t>
            </a:r>
            <a:r>
              <a:rPr lang="he-IL" altLang="en-US" sz="2000" dirty="0" err="1" smtClean="0">
                <a:solidFill>
                  <a:srgbClr val="0000FF"/>
                </a:solidFill>
                <a:cs typeface="Arial" pitchFamily="34" charset="0"/>
              </a:rPr>
              <a:t>ביואינפורמטיקה</a:t>
            </a:r>
            <a:endParaRPr lang="he-IL" altLang="en-US" sz="2000" dirty="0">
              <a:solidFill>
                <a:srgbClr val="0000FF"/>
              </a:solidFill>
              <a:cs typeface="Arial" pitchFamily="34" charset="0"/>
            </a:endParaRPr>
          </a:p>
        </p:txBody>
      </p:sp>
      <p:sp>
        <p:nvSpPr>
          <p:cNvPr id="43" name="Text Box 39"/>
          <p:cNvSpPr txBox="1">
            <a:spLocks noChangeArrowheads="1"/>
          </p:cNvSpPr>
          <p:nvPr/>
        </p:nvSpPr>
        <p:spPr bwMode="auto">
          <a:xfrm>
            <a:off x="2747497" y="1402763"/>
            <a:ext cx="1569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smtClean="0">
                <a:solidFill>
                  <a:srgbClr val="0000FF"/>
                </a:solidFill>
                <a:cs typeface="Arial" pitchFamily="34" charset="0"/>
              </a:rPr>
              <a:t>4 </a:t>
            </a:r>
            <a:r>
              <a:rPr lang="he-IL" altLang="en-US" sz="2000" dirty="0" err="1" smtClean="0">
                <a:solidFill>
                  <a:srgbClr val="0000FF"/>
                </a:solidFill>
                <a:cs typeface="Arial" pitchFamily="34" charset="0"/>
              </a:rPr>
              <a:t>נוירוביולוגיה</a:t>
            </a:r>
            <a:endParaRPr lang="he-IL" altLang="en-US" sz="2000" dirty="0" smtClean="0">
              <a:solidFill>
                <a:srgbClr val="0000FF"/>
              </a:solidFill>
              <a:cs typeface="Arial" pitchFamily="34" charset="0"/>
            </a:endParaRPr>
          </a:p>
          <a:p>
            <a:pPr>
              <a:spcBef>
                <a:spcPct val="0"/>
              </a:spcBef>
              <a:buFontTx/>
              <a:buNone/>
            </a:pPr>
            <a:endParaRPr lang="he-IL" altLang="en-US" sz="2000" dirty="0" smtClean="0">
              <a:solidFill>
                <a:srgbClr val="0000FF"/>
              </a:solidFill>
              <a:cs typeface="Arial" pitchFamily="34" charset="0"/>
            </a:endParaRPr>
          </a:p>
          <a:p>
            <a:pPr>
              <a:spcBef>
                <a:spcPct val="0"/>
              </a:spcBef>
              <a:buFontTx/>
              <a:buNone/>
            </a:pPr>
            <a:endParaRPr lang="he-IL" altLang="en-US" sz="2000" dirty="0" smtClean="0">
              <a:solidFill>
                <a:srgbClr val="0000FF"/>
              </a:solidFill>
              <a:cs typeface="Arial" pitchFamily="34" charset="0"/>
            </a:endParaRPr>
          </a:p>
        </p:txBody>
      </p:sp>
      <p:sp>
        <p:nvSpPr>
          <p:cNvPr id="62" name="Text Box 39"/>
          <p:cNvSpPr txBox="1">
            <a:spLocks noChangeArrowheads="1"/>
          </p:cNvSpPr>
          <p:nvPr/>
        </p:nvSpPr>
        <p:spPr bwMode="auto">
          <a:xfrm>
            <a:off x="4850327" y="2996952"/>
            <a:ext cx="19339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000" dirty="0" smtClean="0">
                <a:solidFill>
                  <a:srgbClr val="0000FF"/>
                </a:solidFill>
                <a:cs typeface="Arial" pitchFamily="34" charset="0"/>
              </a:rPr>
              <a:t>4 ביו</a:t>
            </a:r>
            <a:r>
              <a:rPr lang="he-IL" altLang="en-US" sz="2000" dirty="0">
                <a:solidFill>
                  <a:srgbClr val="0000FF"/>
                </a:solidFill>
                <a:cs typeface="Arial" pitchFamily="34" charset="0"/>
              </a:rPr>
              <a:t>' </a:t>
            </a:r>
            <a:r>
              <a:rPr lang="he-IL" altLang="en-US" sz="2000" dirty="0" smtClean="0">
                <a:solidFill>
                  <a:srgbClr val="0000FF"/>
                </a:solidFill>
                <a:cs typeface="Arial" pitchFamily="34" charset="0"/>
              </a:rPr>
              <a:t>מול' צמחים</a:t>
            </a:r>
          </a:p>
        </p:txBody>
      </p:sp>
      <p:sp>
        <p:nvSpPr>
          <p:cNvPr id="71" name="Text Box 39"/>
          <p:cNvSpPr txBox="1">
            <a:spLocks noChangeArrowheads="1"/>
          </p:cNvSpPr>
          <p:nvPr/>
        </p:nvSpPr>
        <p:spPr bwMode="auto">
          <a:xfrm>
            <a:off x="3539042" y="6218110"/>
            <a:ext cx="2311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000" b="1" u="sng" dirty="0">
                <a:cs typeface="Arial" pitchFamily="34" charset="0"/>
              </a:rPr>
              <a:t>סה"כ: </a:t>
            </a:r>
            <a:r>
              <a:rPr lang="he-IL" altLang="en-US" sz="2000" b="1" u="sng" dirty="0" smtClean="0">
                <a:cs typeface="Arial" pitchFamily="34" charset="0"/>
              </a:rPr>
              <a:t>  46 נק' חובה</a:t>
            </a:r>
            <a:endParaRPr lang="he-IL" altLang="en-US" sz="2000" dirty="0">
              <a:cs typeface="Arial" pitchFamily="34" charset="0"/>
            </a:endParaRPr>
          </a:p>
        </p:txBody>
      </p:sp>
      <p:cxnSp>
        <p:nvCxnSpPr>
          <p:cNvPr id="72" name="Straight Connector 6"/>
          <p:cNvCxnSpPr>
            <a:cxnSpLocks noChangeShapeType="1"/>
          </p:cNvCxnSpPr>
          <p:nvPr/>
        </p:nvCxnSpPr>
        <p:spPr bwMode="auto">
          <a:xfrm flipH="1">
            <a:off x="301625" y="6187210"/>
            <a:ext cx="87344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4" name="TextBox 73"/>
          <p:cNvSpPr txBox="1"/>
          <p:nvPr/>
        </p:nvSpPr>
        <p:spPr>
          <a:xfrm>
            <a:off x="7447702" y="4368724"/>
            <a:ext cx="1242648" cy="369332"/>
          </a:xfrm>
          <a:prstGeom prst="rect">
            <a:avLst/>
          </a:prstGeom>
          <a:noFill/>
        </p:spPr>
        <p:txBody>
          <a:bodyPr wrap="none" rtlCol="1">
            <a:spAutoFit/>
          </a:bodyPr>
          <a:lstStyle/>
          <a:p>
            <a:pPr algn="ctr"/>
            <a:r>
              <a:rPr lang="he-IL" sz="1800" b="1" dirty="0" smtClean="0">
                <a:latin typeface="Arial" panose="020B0604020202020204" pitchFamily="34" charset="0"/>
                <a:cs typeface="Arial" panose="020B0604020202020204" pitchFamily="34" charset="0"/>
              </a:rPr>
              <a:t>  20-22 נק'</a:t>
            </a:r>
            <a:endParaRPr lang="he-IL" sz="1800" b="1" dirty="0">
              <a:latin typeface="Arial" panose="020B0604020202020204" pitchFamily="34" charset="0"/>
              <a:cs typeface="Arial" panose="020B0604020202020204" pitchFamily="34" charset="0"/>
            </a:endParaRPr>
          </a:p>
        </p:txBody>
      </p:sp>
      <p:sp>
        <p:nvSpPr>
          <p:cNvPr id="75" name="TextBox 74"/>
          <p:cNvSpPr txBox="1"/>
          <p:nvPr/>
        </p:nvSpPr>
        <p:spPr>
          <a:xfrm>
            <a:off x="5216430" y="4368724"/>
            <a:ext cx="1114408" cy="369332"/>
          </a:xfrm>
          <a:prstGeom prst="rect">
            <a:avLst/>
          </a:prstGeom>
          <a:noFill/>
        </p:spPr>
        <p:txBody>
          <a:bodyPr wrap="none" rtlCol="1">
            <a:spAutoFit/>
          </a:bodyPr>
          <a:lstStyle/>
          <a:p>
            <a:r>
              <a:rPr lang="he-IL" sz="1800" b="1" dirty="0" smtClean="0">
                <a:latin typeface="Arial" panose="020B0604020202020204" pitchFamily="34" charset="0"/>
                <a:cs typeface="Arial" panose="020B0604020202020204" pitchFamily="34" charset="0"/>
              </a:rPr>
              <a:t>14-16 נק'</a:t>
            </a:r>
            <a:endParaRPr lang="he-IL" sz="1800" b="1" dirty="0">
              <a:latin typeface="Arial" panose="020B0604020202020204" pitchFamily="34" charset="0"/>
              <a:cs typeface="Arial" panose="020B0604020202020204" pitchFamily="34" charset="0"/>
            </a:endParaRPr>
          </a:p>
        </p:txBody>
      </p:sp>
      <p:sp>
        <p:nvSpPr>
          <p:cNvPr id="76" name="TextBox 75"/>
          <p:cNvSpPr txBox="1"/>
          <p:nvPr/>
        </p:nvSpPr>
        <p:spPr>
          <a:xfrm>
            <a:off x="6509470" y="4685074"/>
            <a:ext cx="780983" cy="369332"/>
          </a:xfrm>
          <a:prstGeom prst="rect">
            <a:avLst/>
          </a:prstGeom>
          <a:noFill/>
        </p:spPr>
        <p:txBody>
          <a:bodyPr wrap="none" rtlCol="1">
            <a:spAutoFit/>
          </a:bodyPr>
          <a:lstStyle/>
          <a:p>
            <a:r>
              <a:rPr lang="he-IL" sz="1800" b="1" dirty="0" smtClean="0">
                <a:latin typeface="Arial" panose="020B0604020202020204" pitchFamily="34" charset="0"/>
                <a:cs typeface="Arial" panose="020B0604020202020204" pitchFamily="34" charset="0"/>
              </a:rPr>
              <a:t>36 נק'</a:t>
            </a:r>
            <a:endParaRPr lang="he-IL" sz="1800" b="1" dirty="0">
              <a:latin typeface="Arial" panose="020B0604020202020204" pitchFamily="34" charset="0"/>
              <a:cs typeface="Arial" panose="020B0604020202020204" pitchFamily="34" charset="0"/>
            </a:endParaRPr>
          </a:p>
        </p:txBody>
      </p:sp>
      <p:sp>
        <p:nvSpPr>
          <p:cNvPr id="34" name="Text Box 2"/>
          <p:cNvSpPr txBox="1">
            <a:spLocks noChangeArrowheads="1"/>
          </p:cNvSpPr>
          <p:nvPr/>
        </p:nvSpPr>
        <p:spPr bwMode="auto">
          <a:xfrm>
            <a:off x="1546973" y="0"/>
            <a:ext cx="6050054"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u="sng" dirty="0">
                <a:cs typeface="Arial" pitchFamily="34" charset="0"/>
              </a:rPr>
              <a:t>תכנית </a:t>
            </a:r>
            <a:r>
              <a:rPr lang="he-IL" altLang="en-US" sz="2800" u="sng" dirty="0" smtClean="0">
                <a:cs typeface="Arial" pitchFamily="34" charset="0"/>
              </a:rPr>
              <a:t>הלימודים בשנים ב'-</a:t>
            </a:r>
            <a:r>
              <a:rPr lang="he-IL" altLang="en-US" sz="2800" u="sng" dirty="0">
                <a:cs typeface="Arial" pitchFamily="34" charset="0"/>
              </a:rPr>
              <a:t>ג</a:t>
            </a:r>
            <a:r>
              <a:rPr lang="he-IL" altLang="en-US" sz="2800" u="sng" dirty="0" smtClean="0">
                <a:cs typeface="Arial" pitchFamily="34" charset="0"/>
              </a:rPr>
              <a:t>' – קורסי חובה</a:t>
            </a:r>
            <a:endParaRPr lang="he-IL" altLang="en-US" sz="2800" u="sng" dirty="0">
              <a:latin typeface="Arial" pitchFamily="34" charset="0"/>
              <a:cs typeface="Arial" pitchFamily="34" charset="0"/>
            </a:endParaRPr>
          </a:p>
        </p:txBody>
      </p:sp>
    </p:spTree>
    <p:extLst>
      <p:ext uri="{BB962C8B-B14F-4D97-AF65-F5344CB8AC3E}">
        <p14:creationId xmlns:p14="http://schemas.microsoft.com/office/powerpoint/2010/main" val="242533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
          <p:cNvSpPr txBox="1">
            <a:spLocks noChangeArrowheads="1"/>
          </p:cNvSpPr>
          <p:nvPr/>
        </p:nvSpPr>
        <p:spPr bwMode="auto">
          <a:xfrm>
            <a:off x="3952875" y="668338"/>
            <a:ext cx="490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a:cs typeface="Arial" pitchFamily="34" charset="0"/>
              </a:rPr>
              <a:t>קורסים נוספים</a:t>
            </a:r>
            <a:r>
              <a:rPr lang="he-IL" altLang="en-US" b="1">
                <a:cs typeface="Arial" pitchFamily="34" charset="0"/>
              </a:rPr>
              <a:t> (שנים ב’ ו-ג’)</a:t>
            </a:r>
          </a:p>
        </p:txBody>
      </p:sp>
      <p:sp>
        <p:nvSpPr>
          <p:cNvPr id="17411" name="Text Box 3"/>
          <p:cNvSpPr txBox="1">
            <a:spLocks noChangeArrowheads="1"/>
          </p:cNvSpPr>
          <p:nvPr/>
        </p:nvSpPr>
        <p:spPr bwMode="auto">
          <a:xfrm>
            <a:off x="-177800" y="1484313"/>
            <a:ext cx="9036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200"/>
              </a:lnSpc>
              <a:spcBef>
                <a:spcPct val="0"/>
              </a:spcBef>
              <a:buFontTx/>
              <a:buNone/>
            </a:pPr>
            <a:r>
              <a:rPr lang="he-IL" altLang="en-US" sz="2800" b="1" u="sng">
                <a:latin typeface="Arial" pitchFamily="34" charset="0"/>
                <a:cs typeface="Arial" pitchFamily="34" charset="0"/>
              </a:rPr>
              <a:t>חובה</a:t>
            </a:r>
            <a:r>
              <a:rPr lang="he-IL" altLang="en-US" sz="2800">
                <a:latin typeface="Arial" pitchFamily="34" charset="0"/>
                <a:cs typeface="Arial" pitchFamily="34" charset="0"/>
              </a:rPr>
              <a:t>: </a:t>
            </a:r>
            <a:r>
              <a:rPr lang="he-IL" altLang="en-US" sz="2800" b="1" u="sng">
                <a:solidFill>
                  <a:srgbClr val="FF0000"/>
                </a:solidFill>
                <a:latin typeface="Arial" pitchFamily="34" charset="0"/>
                <a:cs typeface="Arial" pitchFamily="34" charset="0"/>
              </a:rPr>
              <a:t>3 מעבדות לפי בחירה </a:t>
            </a:r>
          </a:p>
        </p:txBody>
      </p:sp>
      <p:sp>
        <p:nvSpPr>
          <p:cNvPr id="17412" name="Text Box 39"/>
          <p:cNvSpPr txBox="1">
            <a:spLocks noChangeArrowheads="1"/>
          </p:cNvSpPr>
          <p:nvPr/>
        </p:nvSpPr>
        <p:spPr bwMode="auto">
          <a:xfrm>
            <a:off x="6194425" y="2405063"/>
            <a:ext cx="255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a:solidFill>
                  <a:srgbClr val="C00000"/>
                </a:solidFill>
                <a:cs typeface="Arial" pitchFamily="34" charset="0"/>
              </a:rPr>
              <a:t>ביולוגיה מולקולרית</a:t>
            </a:r>
          </a:p>
        </p:txBody>
      </p:sp>
      <p:sp>
        <p:nvSpPr>
          <p:cNvPr id="17413" name="Text Box 39"/>
          <p:cNvSpPr txBox="1">
            <a:spLocks noChangeArrowheads="1"/>
          </p:cNvSpPr>
          <p:nvPr/>
        </p:nvSpPr>
        <p:spPr bwMode="auto">
          <a:xfrm>
            <a:off x="3990975" y="5991225"/>
            <a:ext cx="505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a:solidFill>
                  <a:srgbClr val="C00000"/>
                </a:solidFill>
                <a:cs typeface="Arial" pitchFamily="34" charset="0"/>
              </a:rPr>
              <a:t>מעבדה אורגניזמית ("מעבדת טעימות")</a:t>
            </a:r>
          </a:p>
        </p:txBody>
      </p:sp>
      <p:sp>
        <p:nvSpPr>
          <p:cNvPr id="17414" name="Text Box 39"/>
          <p:cNvSpPr txBox="1">
            <a:spLocks noChangeArrowheads="1"/>
          </p:cNvSpPr>
          <p:nvPr/>
        </p:nvSpPr>
        <p:spPr bwMode="auto">
          <a:xfrm>
            <a:off x="155575" y="5991225"/>
            <a:ext cx="3525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a:solidFill>
                  <a:srgbClr val="C00000"/>
                </a:solidFill>
                <a:cs typeface="Arial" pitchFamily="34" charset="0"/>
              </a:rPr>
              <a:t>מעבדות אורגניזמיות שונות</a:t>
            </a:r>
          </a:p>
        </p:txBody>
      </p:sp>
      <p:sp>
        <p:nvSpPr>
          <p:cNvPr id="17415" name="Text Box 39"/>
          <p:cNvSpPr txBox="1">
            <a:spLocks noChangeArrowheads="1"/>
          </p:cNvSpPr>
          <p:nvPr/>
        </p:nvSpPr>
        <p:spPr bwMode="auto">
          <a:xfrm>
            <a:off x="539552" y="2405063"/>
            <a:ext cx="1228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dirty="0">
                <a:solidFill>
                  <a:srgbClr val="C00000"/>
                </a:solidFill>
                <a:cs typeface="Arial" pitchFamily="34" charset="0"/>
              </a:rPr>
              <a:t>ביוכימיה</a:t>
            </a:r>
          </a:p>
        </p:txBody>
      </p:sp>
      <p:sp>
        <p:nvSpPr>
          <p:cNvPr id="17416" name="Text Box 39"/>
          <p:cNvSpPr txBox="1">
            <a:spLocks noChangeArrowheads="1"/>
          </p:cNvSpPr>
          <p:nvPr/>
        </p:nvSpPr>
        <p:spPr bwMode="auto">
          <a:xfrm>
            <a:off x="2051794" y="2405063"/>
            <a:ext cx="381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dirty="0">
                <a:solidFill>
                  <a:srgbClr val="C00000"/>
                </a:solidFill>
                <a:cs typeface="Arial" pitchFamily="34" charset="0"/>
              </a:rPr>
              <a:t>גנטיקה מולקולרית של צמחים</a:t>
            </a:r>
          </a:p>
        </p:txBody>
      </p:sp>
      <p:sp>
        <p:nvSpPr>
          <p:cNvPr id="17417" name="TextBox 11"/>
          <p:cNvSpPr txBox="1">
            <a:spLocks noChangeArrowheads="1"/>
          </p:cNvSpPr>
          <p:nvPr/>
        </p:nvSpPr>
        <p:spPr bwMode="auto">
          <a:xfrm>
            <a:off x="4654574" y="3649315"/>
            <a:ext cx="2725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a:solidFill>
                  <a:srgbClr val="7030A0"/>
                </a:solidFill>
                <a:latin typeface="Arial" pitchFamily="34" charset="0"/>
                <a:cs typeface="Arial" pitchFamily="34" charset="0"/>
              </a:rPr>
              <a:t>גנטיקה</a:t>
            </a:r>
          </a:p>
          <a:p>
            <a:pPr algn="ctr">
              <a:spcBef>
                <a:spcPct val="0"/>
              </a:spcBef>
              <a:buFontTx/>
              <a:buNone/>
            </a:pPr>
            <a:r>
              <a:rPr lang="he-IL" altLang="en-US" sz="2400" b="1">
                <a:solidFill>
                  <a:srgbClr val="7030A0"/>
                </a:solidFill>
                <a:latin typeface="Arial" pitchFamily="34" charset="0"/>
                <a:cs typeface="Arial" pitchFamily="34" charset="0"/>
              </a:rPr>
              <a:t>פיסיולוגיה של הצמח</a:t>
            </a:r>
          </a:p>
          <a:p>
            <a:pPr algn="ctr">
              <a:spcBef>
                <a:spcPct val="0"/>
              </a:spcBef>
              <a:buFontTx/>
              <a:buNone/>
            </a:pPr>
            <a:r>
              <a:rPr lang="he-IL" altLang="en-US" sz="2400" b="1">
                <a:solidFill>
                  <a:srgbClr val="7030A0"/>
                </a:solidFill>
                <a:latin typeface="Arial" pitchFamily="34" charset="0"/>
                <a:cs typeface="Arial" pitchFamily="34" charset="0"/>
              </a:rPr>
              <a:t>מיקרוביולוגיה</a:t>
            </a:r>
          </a:p>
          <a:p>
            <a:pPr algn="ctr">
              <a:spcBef>
                <a:spcPct val="0"/>
              </a:spcBef>
              <a:buFontTx/>
              <a:buNone/>
            </a:pPr>
            <a:r>
              <a:rPr lang="he-IL" altLang="en-US" sz="2400" b="1">
                <a:solidFill>
                  <a:srgbClr val="7030A0"/>
                </a:solidFill>
                <a:latin typeface="Arial" pitchFamily="34" charset="0"/>
                <a:cs typeface="Arial" pitchFamily="34" charset="0"/>
              </a:rPr>
              <a:t>ביולוגיה של התא</a:t>
            </a:r>
          </a:p>
          <a:p>
            <a:pPr algn="ctr">
              <a:spcBef>
                <a:spcPct val="0"/>
              </a:spcBef>
              <a:buFontTx/>
              <a:buNone/>
            </a:pPr>
            <a:r>
              <a:rPr lang="he-IL" altLang="en-US" sz="2400" b="1">
                <a:solidFill>
                  <a:srgbClr val="7030A0"/>
                </a:solidFill>
                <a:latin typeface="Arial" pitchFamily="34" charset="0"/>
                <a:cs typeface="Arial" pitchFamily="34" charset="0"/>
              </a:rPr>
              <a:t>אימונולוגיה</a:t>
            </a:r>
          </a:p>
        </p:txBody>
      </p:sp>
      <p:cxnSp>
        <p:nvCxnSpPr>
          <p:cNvPr id="17418" name="Straight Connector 3"/>
          <p:cNvCxnSpPr>
            <a:cxnSpLocks noChangeShapeType="1"/>
          </p:cNvCxnSpPr>
          <p:nvPr/>
        </p:nvCxnSpPr>
        <p:spPr bwMode="auto">
          <a:xfrm>
            <a:off x="98425" y="4581525"/>
            <a:ext cx="375285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7419" name="Straight Connector 15"/>
          <p:cNvCxnSpPr>
            <a:cxnSpLocks noChangeShapeType="1"/>
          </p:cNvCxnSpPr>
          <p:nvPr/>
        </p:nvCxnSpPr>
        <p:spPr bwMode="auto">
          <a:xfrm>
            <a:off x="6018237" y="3057178"/>
            <a:ext cx="0" cy="549275"/>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420"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17421" name="Text Box 39"/>
          <p:cNvSpPr txBox="1">
            <a:spLocks noChangeArrowheads="1"/>
          </p:cNvSpPr>
          <p:nvPr/>
        </p:nvSpPr>
        <p:spPr bwMode="auto">
          <a:xfrm>
            <a:off x="1476375" y="4956175"/>
            <a:ext cx="88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a:solidFill>
                  <a:srgbClr val="C00000"/>
                </a:solidFill>
                <a:cs typeface="Arial" pitchFamily="34" charset="0"/>
              </a:rPr>
              <a:t>כימיה</a:t>
            </a:r>
          </a:p>
        </p:txBody>
      </p:sp>
      <p:cxnSp>
        <p:nvCxnSpPr>
          <p:cNvPr id="17422" name="Straight Connector 3"/>
          <p:cNvCxnSpPr>
            <a:cxnSpLocks noChangeShapeType="1"/>
          </p:cNvCxnSpPr>
          <p:nvPr/>
        </p:nvCxnSpPr>
        <p:spPr bwMode="auto">
          <a:xfrm>
            <a:off x="98425" y="5813425"/>
            <a:ext cx="895985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7423" name="Straight Connector 3"/>
          <p:cNvCxnSpPr>
            <a:cxnSpLocks noChangeShapeType="1"/>
          </p:cNvCxnSpPr>
          <p:nvPr/>
        </p:nvCxnSpPr>
        <p:spPr bwMode="auto">
          <a:xfrm>
            <a:off x="3851275" y="4572000"/>
            <a:ext cx="0" cy="123190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6" name="Text Box 39"/>
          <p:cNvSpPr txBox="1">
            <a:spLocks noChangeArrowheads="1"/>
          </p:cNvSpPr>
          <p:nvPr/>
        </p:nvSpPr>
        <p:spPr bwMode="auto">
          <a:xfrm>
            <a:off x="5850622" y="2328086"/>
            <a:ext cx="312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en-US" altLang="en-US" sz="3600" b="1" dirty="0">
                <a:solidFill>
                  <a:srgbClr val="C00000"/>
                </a:solidFill>
                <a:cs typeface="Arial" pitchFamily="34" charset="0"/>
              </a:rPr>
              <a:t>/</a:t>
            </a:r>
            <a:endParaRPr lang="he-IL" altLang="en-US" sz="3600" b="1" dirty="0">
              <a:solidFill>
                <a:srgbClr val="C00000"/>
              </a:solidFill>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8"/>
          <p:cNvSpPr>
            <a:spLocks noChangeArrowheads="1"/>
          </p:cNvSpPr>
          <p:nvPr/>
        </p:nvSpPr>
        <p:spPr bwMode="auto">
          <a:xfrm>
            <a:off x="1116013" y="2133600"/>
            <a:ext cx="77184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50000"/>
              </a:lnSpc>
              <a:spcBef>
                <a:spcPct val="50000"/>
              </a:spcBef>
              <a:buFontTx/>
              <a:buNone/>
            </a:pPr>
            <a:r>
              <a:rPr lang="he-IL" altLang="en-US" sz="2800">
                <a:latin typeface="Arial" pitchFamily="34" charset="0"/>
                <a:cs typeface="Arial" pitchFamily="34" charset="0"/>
              </a:rPr>
              <a:t>הגשה של הסמינריון גם בעל פה תזכה בנק' נוספת (סה"כ 3 נק') במסגרת קורסי הבחירה.</a:t>
            </a:r>
          </a:p>
          <a:p>
            <a:pPr>
              <a:lnSpc>
                <a:spcPct val="150000"/>
              </a:lnSpc>
              <a:spcBef>
                <a:spcPct val="50000"/>
              </a:spcBef>
              <a:buFontTx/>
              <a:buNone/>
            </a:pPr>
            <a:r>
              <a:rPr lang="he-IL" altLang="en-US" sz="2800">
                <a:latin typeface="Arial" pitchFamily="34" charset="0"/>
                <a:cs typeface="Arial" pitchFamily="34" charset="0"/>
              </a:rPr>
              <a:t>שני פרויקטים מקנים פטור מחובת הגשת סמינריון.</a:t>
            </a:r>
          </a:p>
          <a:p>
            <a:pPr>
              <a:lnSpc>
                <a:spcPct val="150000"/>
              </a:lnSpc>
              <a:spcBef>
                <a:spcPct val="50000"/>
              </a:spcBef>
              <a:buFontTx/>
              <a:buNone/>
            </a:pPr>
            <a:r>
              <a:rPr lang="he-IL" altLang="en-US" sz="2800">
                <a:latin typeface="Arial" pitchFamily="34" charset="0"/>
                <a:cs typeface="Arial" pitchFamily="34" charset="0"/>
              </a:rPr>
              <a:t>ניתן לעשות את הסמינריון בסמסטר א' או בסמסטר ב'.</a:t>
            </a:r>
          </a:p>
          <a:p>
            <a:pPr>
              <a:lnSpc>
                <a:spcPct val="150000"/>
              </a:lnSpc>
              <a:spcBef>
                <a:spcPts val="1675"/>
              </a:spcBef>
              <a:buFontTx/>
              <a:buNone/>
            </a:pPr>
            <a:r>
              <a:rPr lang="he-IL" altLang="en-US" sz="2800" b="1">
                <a:latin typeface="Arial" pitchFamily="34" charset="0"/>
                <a:cs typeface="Arial" pitchFamily="34" charset="0"/>
              </a:rPr>
              <a:t>מועד ההגשה שונה לכל סמסטר:</a:t>
            </a:r>
            <a:r>
              <a:rPr lang="he-IL" altLang="en-US" sz="2800">
                <a:latin typeface="Arial" pitchFamily="34" charset="0"/>
                <a:cs typeface="Arial" pitchFamily="34" charset="0"/>
              </a:rPr>
              <a:t> יש לבחור את המועד הרצוי בעת הרישום </a:t>
            </a:r>
          </a:p>
        </p:txBody>
      </p:sp>
      <p:sp>
        <p:nvSpPr>
          <p:cNvPr id="18435"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18436" name="Text Box 10"/>
          <p:cNvSpPr txBox="1">
            <a:spLocks noChangeArrowheads="1"/>
          </p:cNvSpPr>
          <p:nvPr/>
        </p:nvSpPr>
        <p:spPr bwMode="auto">
          <a:xfrm>
            <a:off x="3952875" y="668338"/>
            <a:ext cx="490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a:cs typeface="Arial" pitchFamily="34" charset="0"/>
              </a:rPr>
              <a:t>קורסים נוספים</a:t>
            </a:r>
            <a:r>
              <a:rPr lang="he-IL" altLang="en-US" b="1">
                <a:cs typeface="Arial" pitchFamily="34" charset="0"/>
              </a:rPr>
              <a:t> (שנים ב’ ו-ג’)</a:t>
            </a:r>
          </a:p>
        </p:txBody>
      </p:sp>
      <p:sp>
        <p:nvSpPr>
          <p:cNvPr id="18437" name="Text Box 3"/>
          <p:cNvSpPr txBox="1">
            <a:spLocks noChangeArrowheads="1"/>
          </p:cNvSpPr>
          <p:nvPr/>
        </p:nvSpPr>
        <p:spPr bwMode="auto">
          <a:xfrm>
            <a:off x="-180975" y="1493838"/>
            <a:ext cx="9036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200"/>
              </a:lnSpc>
              <a:spcBef>
                <a:spcPct val="0"/>
              </a:spcBef>
              <a:buFontTx/>
              <a:buNone/>
            </a:pPr>
            <a:r>
              <a:rPr lang="he-IL" altLang="en-US" sz="2800" b="1" u="sng">
                <a:latin typeface="Arial" pitchFamily="34" charset="0"/>
                <a:cs typeface="Arial" pitchFamily="34" charset="0"/>
              </a:rPr>
              <a:t>חובה</a:t>
            </a:r>
            <a:r>
              <a:rPr lang="he-IL" altLang="en-US" sz="2800" b="1">
                <a:latin typeface="Arial" pitchFamily="34" charset="0"/>
                <a:cs typeface="Arial" pitchFamily="34" charset="0"/>
              </a:rPr>
              <a:t>: </a:t>
            </a:r>
            <a:r>
              <a:rPr lang="he-IL" altLang="en-US" sz="2800" b="1" u="sng">
                <a:solidFill>
                  <a:srgbClr val="FF0000"/>
                </a:solidFill>
                <a:latin typeface="Arial" pitchFamily="34" charset="0"/>
                <a:cs typeface="Arial" pitchFamily="34" charset="0"/>
              </a:rPr>
              <a:t>סמינריון בכתב</a:t>
            </a:r>
            <a:r>
              <a:rPr lang="he-IL" altLang="en-US" sz="2800" b="1">
                <a:solidFill>
                  <a:srgbClr val="FF0000"/>
                </a:solidFill>
                <a:latin typeface="Arial" pitchFamily="34" charset="0"/>
                <a:cs typeface="Arial" pitchFamily="34" charset="0"/>
              </a:rPr>
              <a:t>	</a:t>
            </a:r>
            <a:r>
              <a:rPr lang="he-IL" altLang="en-US" sz="2800" u="sng">
                <a:solidFill>
                  <a:srgbClr val="FF0000"/>
                </a:solidFill>
                <a:latin typeface="Arial" pitchFamily="34" charset="0"/>
                <a:cs typeface="Arial" pitchFamily="34" charset="0"/>
              </a:rPr>
              <a:t>2 נק'</a:t>
            </a:r>
          </a:p>
        </p:txBody>
      </p:sp>
      <p:sp>
        <p:nvSpPr>
          <p:cNvPr id="6" name="TextBox 1"/>
          <p:cNvSpPr txBox="1">
            <a:spLocks noChangeArrowheads="1"/>
          </p:cNvSpPr>
          <p:nvPr/>
        </p:nvSpPr>
        <p:spPr bwMode="auto">
          <a:xfrm>
            <a:off x="899592" y="1521153"/>
            <a:ext cx="28696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800" b="1" u="sng" dirty="0" smtClean="0">
                <a:solidFill>
                  <a:srgbClr val="006600"/>
                </a:solidFill>
                <a:latin typeface="Arial" panose="020B0604020202020204" pitchFamily="34" charset="0"/>
                <a:cs typeface="Arial" panose="020B0604020202020204" pitchFamily="34" charset="0"/>
              </a:rPr>
              <a:t>/ סמינריון ויקיפדיה</a:t>
            </a:r>
            <a:endParaRPr lang="he-IL" altLang="he-IL" sz="2800" b="1" u="sng" dirty="0">
              <a:solidFill>
                <a:srgbClr val="0066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311150" y="908050"/>
            <a:ext cx="844708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u="sng" dirty="0">
                <a:solidFill>
                  <a:srgbClr val="FF0000"/>
                </a:solidFill>
                <a:cs typeface="Arial" pitchFamily="34" charset="0"/>
              </a:rPr>
              <a:t>חובה</a:t>
            </a:r>
            <a:r>
              <a:rPr lang="he-IL" altLang="en-US" sz="2800" dirty="0">
                <a:solidFill>
                  <a:srgbClr val="FF0000"/>
                </a:solidFill>
                <a:cs typeface="Arial" pitchFamily="34" charset="0"/>
              </a:rPr>
              <a:t> - </a:t>
            </a:r>
            <a:r>
              <a:rPr lang="he-IL" altLang="en-US" sz="2800" u="sng" dirty="0">
                <a:solidFill>
                  <a:srgbClr val="FF0000"/>
                </a:solidFill>
                <a:cs typeface="Arial" pitchFamily="34" charset="0"/>
              </a:rPr>
              <a:t>"קורסי" ספרייה</a:t>
            </a:r>
            <a:r>
              <a:rPr lang="he-IL" altLang="en-US" sz="2800" dirty="0">
                <a:solidFill>
                  <a:srgbClr val="FF0000"/>
                </a:solidFill>
                <a:cs typeface="Arial" pitchFamily="34" charset="0"/>
              </a:rPr>
              <a:t> (לומדות </a:t>
            </a:r>
            <a:r>
              <a:rPr lang="en-US" altLang="en-US" sz="2800" dirty="0" err="1">
                <a:solidFill>
                  <a:srgbClr val="FF0000"/>
                </a:solidFill>
                <a:cs typeface="Arial" pitchFamily="34" charset="0"/>
              </a:rPr>
              <a:t>moodle</a:t>
            </a:r>
            <a:r>
              <a:rPr lang="he-IL" altLang="en-US" sz="2800" dirty="0">
                <a:solidFill>
                  <a:srgbClr val="FF0000"/>
                </a:solidFill>
                <a:cs typeface="Arial" pitchFamily="34" charset="0"/>
              </a:rPr>
              <a:t>):</a:t>
            </a:r>
          </a:p>
          <a:p>
            <a:pPr>
              <a:buFontTx/>
              <a:buNone/>
            </a:pPr>
            <a:r>
              <a:rPr lang="he-IL" altLang="en-US" sz="2800" dirty="0">
                <a:solidFill>
                  <a:srgbClr val="FF0000"/>
                </a:solidFill>
                <a:cs typeface="Arial" pitchFamily="34" charset="0"/>
              </a:rPr>
              <a:t>א) חיפוש במאגרי מידע </a:t>
            </a:r>
            <a:endParaRPr lang="en-US" altLang="en-US" sz="2800" dirty="0">
              <a:solidFill>
                <a:srgbClr val="FF0000"/>
              </a:solidFill>
              <a:cs typeface="Arial" pitchFamily="34" charset="0"/>
            </a:endParaRPr>
          </a:p>
          <a:p>
            <a:pPr>
              <a:buFontTx/>
              <a:buNone/>
            </a:pPr>
            <a:r>
              <a:rPr lang="he-IL" altLang="en-US" sz="2800" dirty="0">
                <a:solidFill>
                  <a:srgbClr val="FF0000"/>
                </a:solidFill>
                <a:cs typeface="Arial" pitchFamily="34" charset="0"/>
              </a:rPr>
              <a:t>ב) תוכנה לניהול </a:t>
            </a:r>
            <a:r>
              <a:rPr lang="he-IL" altLang="en-US" sz="2800" dirty="0" err="1">
                <a:solidFill>
                  <a:srgbClr val="FF0000"/>
                </a:solidFill>
                <a:cs typeface="Arial" pitchFamily="34" charset="0"/>
              </a:rPr>
              <a:t>רפרנסים</a:t>
            </a:r>
            <a:r>
              <a:rPr lang="he-IL" altLang="en-US" sz="2800" dirty="0">
                <a:solidFill>
                  <a:srgbClr val="FF0000"/>
                </a:solidFill>
                <a:cs typeface="Arial" pitchFamily="34" charset="0"/>
              </a:rPr>
              <a:t> </a:t>
            </a:r>
          </a:p>
          <a:p>
            <a:pPr>
              <a:spcBef>
                <a:spcPct val="0"/>
              </a:spcBef>
              <a:buFontTx/>
              <a:buNone/>
            </a:pPr>
            <a:endParaRPr lang="he-IL" altLang="en-US" sz="2800" dirty="0">
              <a:cs typeface="Arial" pitchFamily="34" charset="0"/>
            </a:endParaRPr>
          </a:p>
          <a:p>
            <a:pPr>
              <a:spcBef>
                <a:spcPct val="0"/>
              </a:spcBef>
              <a:buFontTx/>
              <a:buNone/>
            </a:pPr>
            <a:r>
              <a:rPr lang="he-IL" altLang="en-US" sz="2800" dirty="0">
                <a:cs typeface="Arial" pitchFamily="34" charset="0"/>
              </a:rPr>
              <a:t>חיוני לפני אוריינות </a:t>
            </a:r>
            <a:r>
              <a:rPr lang="he-IL" altLang="en-US" sz="2800" dirty="0" smtClean="0">
                <a:cs typeface="Arial" pitchFamily="34" charset="0"/>
              </a:rPr>
              <a:t>מדעית </a:t>
            </a:r>
            <a:r>
              <a:rPr lang="he-IL" altLang="en-US" sz="2800" dirty="0">
                <a:cs typeface="Arial" pitchFamily="34" charset="0"/>
              </a:rPr>
              <a:t>(קורס א), סמינריון (קורסים </a:t>
            </a:r>
            <a:r>
              <a:rPr lang="he-IL" altLang="en-US" sz="2800" dirty="0" err="1">
                <a:cs typeface="Arial" pitchFamily="34" charset="0"/>
              </a:rPr>
              <a:t>א+ב</a:t>
            </a:r>
            <a:r>
              <a:rPr lang="he-IL" altLang="en-US" sz="2800" dirty="0">
                <a:cs typeface="Arial" pitchFamily="34" charset="0"/>
              </a:rPr>
              <a:t>) ו/או פרויקט (קורסים </a:t>
            </a:r>
            <a:r>
              <a:rPr lang="he-IL" altLang="en-US" sz="2800" dirty="0" err="1">
                <a:cs typeface="Arial" pitchFamily="34" charset="0"/>
              </a:rPr>
              <a:t>א+ב</a:t>
            </a:r>
            <a:r>
              <a:rPr lang="he-IL" altLang="en-US" sz="2800" dirty="0">
                <a:cs typeface="Arial" pitchFamily="34" charset="0"/>
              </a:rPr>
              <a:t>).</a:t>
            </a:r>
          </a:p>
          <a:p>
            <a:pPr>
              <a:spcBef>
                <a:spcPct val="0"/>
              </a:spcBef>
              <a:buFontTx/>
              <a:buNone/>
            </a:pPr>
            <a:endParaRPr lang="he-IL" altLang="en-US" sz="2800" dirty="0">
              <a:cs typeface="Arial" pitchFamily="34" charset="0"/>
            </a:endParaRPr>
          </a:p>
          <a:p>
            <a:pPr>
              <a:spcBef>
                <a:spcPct val="0"/>
              </a:spcBef>
              <a:buFontTx/>
              <a:buNone/>
            </a:pPr>
            <a:r>
              <a:rPr lang="he-IL" altLang="en-US" sz="2800" dirty="0">
                <a:cs typeface="Arial" pitchFamily="34" charset="0"/>
              </a:rPr>
              <a:t>חובת רישום וביצוע בשנה ב'.</a:t>
            </a:r>
          </a:p>
          <a:p>
            <a:pPr>
              <a:spcBef>
                <a:spcPct val="0"/>
              </a:spcBef>
              <a:buFontTx/>
              <a:buNone/>
            </a:pPr>
            <a:r>
              <a:rPr lang="he-IL" altLang="en-US" sz="2800" dirty="0">
                <a:cs typeface="Arial" pitchFamily="34" charset="0"/>
              </a:rPr>
              <a:t>			</a:t>
            </a:r>
          </a:p>
        </p:txBody>
      </p:sp>
      <p:sp>
        <p:nvSpPr>
          <p:cNvPr id="19459"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500"/>
                                        <p:tgtEl>
                                          <p:spTgt spid="717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6" end="6"/>
                                            </p:txEl>
                                          </p:spTgt>
                                        </p:tgtEl>
                                        <p:attrNameLst>
                                          <p:attrName>style.visibility</p:attrName>
                                        </p:attrNameLst>
                                      </p:cBhvr>
                                      <p:to>
                                        <p:strVal val="visible"/>
                                      </p:to>
                                    </p:set>
                                    <p:animEffect transition="in" filter="fade">
                                      <p:cBhvr>
                                        <p:cTn id="12" dur="500"/>
                                        <p:tgtEl>
                                          <p:spTgt spid="7171">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animEffect transition="in" filter="fade">
                                      <p:cBhvr>
                                        <p:cTn id="15"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nvSpPr>
        <p:spPr bwMode="auto">
          <a:xfrm>
            <a:off x="698500" y="1930400"/>
            <a:ext cx="80899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600"/>
              </a:lnSpc>
              <a:spcBef>
                <a:spcPct val="0"/>
              </a:spcBef>
              <a:defRPr/>
            </a:pPr>
            <a:r>
              <a:rPr lang="he-IL" sz="2800" dirty="0" smtClean="0">
                <a:latin typeface="Arial" pitchFamily="34" charset="0"/>
                <a:cs typeface="Arial" pitchFamily="34" charset="0"/>
              </a:rPr>
              <a:t>ניתן באישור המנחה להרחיב ל 10 </a:t>
            </a:r>
            <a:r>
              <a:rPr lang="he-IL" sz="2800" dirty="0" err="1" smtClean="0">
                <a:latin typeface="Arial" pitchFamily="34" charset="0"/>
                <a:cs typeface="Arial" pitchFamily="34" charset="0"/>
              </a:rPr>
              <a:t>נק</a:t>
            </a:r>
            <a:r>
              <a:rPr lang="he-IL" sz="2800" dirty="0" smtClean="0">
                <a:latin typeface="Arial" pitchFamily="34" charset="0"/>
                <a:cs typeface="Arial" pitchFamily="34" charset="0"/>
              </a:rPr>
              <a:t>'. </a:t>
            </a:r>
          </a:p>
          <a:p>
            <a:pPr>
              <a:lnSpc>
                <a:spcPts val="4600"/>
              </a:lnSpc>
              <a:spcBef>
                <a:spcPct val="0"/>
              </a:spcBef>
              <a:defRPr/>
            </a:pPr>
            <a:r>
              <a:rPr lang="he-IL" sz="2800" dirty="0" smtClean="0">
                <a:latin typeface="Arial" pitchFamily="34" charset="0"/>
                <a:cs typeface="Arial" pitchFamily="34" charset="0"/>
              </a:rPr>
              <a:t>ניתן לבצע עד שני פרויקטים </a:t>
            </a:r>
            <a:r>
              <a:rPr lang="he-IL" sz="2800" dirty="0">
                <a:latin typeface="Arial" pitchFamily="34" charset="0"/>
                <a:cs typeface="Arial" pitchFamily="34" charset="0"/>
              </a:rPr>
              <a:t>(6 + 6 או 10 + 6</a:t>
            </a:r>
            <a:r>
              <a:rPr lang="he-IL" sz="2800" dirty="0" smtClean="0">
                <a:latin typeface="Arial" pitchFamily="34" charset="0"/>
                <a:cs typeface="Arial" pitchFamily="34" charset="0"/>
              </a:rPr>
              <a:t>).</a:t>
            </a:r>
          </a:p>
          <a:p>
            <a:pPr marL="0" indent="0">
              <a:lnSpc>
                <a:spcPts val="4600"/>
              </a:lnSpc>
              <a:spcBef>
                <a:spcPct val="0"/>
              </a:spcBef>
              <a:buFontTx/>
              <a:buNone/>
              <a:defRPr/>
            </a:pPr>
            <a:r>
              <a:rPr lang="he-IL" altLang="en-US" sz="2800" dirty="0" smtClean="0">
                <a:latin typeface="Arial" charset="0"/>
                <a:cs typeface="Arial" charset="0"/>
              </a:rPr>
              <a:t>פרויקט ראשון יתבצע אך ורק בפקולטה למדעי החיים. פרויקט שני ניתן לעשות גם בפקולטה לרפואה.</a:t>
            </a:r>
          </a:p>
          <a:p>
            <a:pPr>
              <a:lnSpc>
                <a:spcPts val="4600"/>
              </a:lnSpc>
              <a:spcBef>
                <a:spcPct val="0"/>
              </a:spcBef>
              <a:defRPr/>
            </a:pPr>
            <a:r>
              <a:rPr lang="he-IL" altLang="en-US" sz="2800" dirty="0" smtClean="0">
                <a:latin typeface="Arial" charset="0"/>
                <a:cs typeface="Arial" charset="0"/>
              </a:rPr>
              <a:t>הפרויקט אינו חובה אולם חשוב לאלו שמעוניינים להמשיך ללימודים מתקדמים (תואר שני שלישי).</a:t>
            </a:r>
          </a:p>
          <a:p>
            <a:pPr>
              <a:lnSpc>
                <a:spcPts val="4600"/>
              </a:lnSpc>
              <a:spcBef>
                <a:spcPct val="0"/>
              </a:spcBef>
              <a:defRPr/>
            </a:pPr>
            <a:r>
              <a:rPr lang="he-IL" altLang="en-US" sz="2800" dirty="0" smtClean="0">
                <a:latin typeface="Arial" charset="0"/>
                <a:cs typeface="Arial" charset="0"/>
              </a:rPr>
              <a:t>אפשר ורצוי לעשות פרויקט כבר בשנה ב'.</a:t>
            </a:r>
          </a:p>
        </p:txBody>
      </p:sp>
      <p:sp>
        <p:nvSpPr>
          <p:cNvPr id="20483"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20484" name="Text Box 10"/>
          <p:cNvSpPr txBox="1">
            <a:spLocks noChangeArrowheads="1"/>
          </p:cNvSpPr>
          <p:nvPr/>
        </p:nvSpPr>
        <p:spPr bwMode="auto">
          <a:xfrm>
            <a:off x="3952875" y="668338"/>
            <a:ext cx="490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a:cs typeface="Arial" pitchFamily="34" charset="0"/>
              </a:rPr>
              <a:t>קורסים נוספים</a:t>
            </a:r>
            <a:r>
              <a:rPr lang="he-IL" altLang="en-US" b="1">
                <a:cs typeface="Arial" pitchFamily="34" charset="0"/>
              </a:rPr>
              <a:t> (שנים ב’ ו-ג’)</a:t>
            </a:r>
          </a:p>
        </p:txBody>
      </p:sp>
      <p:sp>
        <p:nvSpPr>
          <p:cNvPr id="20485" name="Text Box 3"/>
          <p:cNvSpPr txBox="1">
            <a:spLocks noChangeArrowheads="1"/>
          </p:cNvSpPr>
          <p:nvPr/>
        </p:nvSpPr>
        <p:spPr bwMode="auto">
          <a:xfrm>
            <a:off x="-177800" y="1341438"/>
            <a:ext cx="9036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200"/>
              </a:lnSpc>
              <a:spcBef>
                <a:spcPct val="0"/>
              </a:spcBef>
              <a:buFontTx/>
              <a:buNone/>
            </a:pPr>
            <a:r>
              <a:rPr lang="he-IL" altLang="en-US" sz="2800" b="1" u="sng">
                <a:latin typeface="Arial" pitchFamily="34" charset="0"/>
                <a:cs typeface="Arial" pitchFamily="34" charset="0"/>
              </a:rPr>
              <a:t>מומלץ</a:t>
            </a:r>
            <a:r>
              <a:rPr lang="he-IL" altLang="en-US" sz="2800" b="1">
                <a:latin typeface="Arial" pitchFamily="34" charset="0"/>
                <a:cs typeface="Arial" pitchFamily="34" charset="0"/>
              </a:rPr>
              <a:t> - </a:t>
            </a:r>
            <a:r>
              <a:rPr lang="he-IL" altLang="en-US" sz="2800" b="1" u="sng">
                <a:solidFill>
                  <a:srgbClr val="FF0000"/>
                </a:solidFill>
                <a:latin typeface="Arial" pitchFamily="34" charset="0"/>
                <a:cs typeface="Arial" pitchFamily="34" charset="0"/>
              </a:rPr>
              <a:t>מעבדת פרויקט</a:t>
            </a:r>
            <a:r>
              <a:rPr lang="he-IL" altLang="en-US" sz="2800" b="1">
                <a:solidFill>
                  <a:srgbClr val="FF0000"/>
                </a:solidFill>
                <a:latin typeface="Arial" pitchFamily="34" charset="0"/>
                <a:cs typeface="Arial" pitchFamily="34" charset="0"/>
              </a:rPr>
              <a:t>	  </a:t>
            </a:r>
            <a:r>
              <a:rPr lang="he-IL" altLang="en-US" sz="2800" u="sng">
                <a:solidFill>
                  <a:srgbClr val="FF0000"/>
                </a:solidFill>
                <a:latin typeface="Arial" pitchFamily="34" charset="0"/>
                <a:cs typeface="Arial" pitchFamily="34" charset="0"/>
              </a:rPr>
              <a:t>6 נק'</a:t>
            </a:r>
          </a:p>
        </p:txBody>
      </p:sp>
      <p:sp>
        <p:nvSpPr>
          <p:cNvPr id="6" name="TextBox 1"/>
          <p:cNvSpPr txBox="1">
            <a:spLocks noChangeArrowheads="1"/>
          </p:cNvSpPr>
          <p:nvPr/>
        </p:nvSpPr>
        <p:spPr bwMode="auto">
          <a:xfrm>
            <a:off x="1147485" y="6151563"/>
            <a:ext cx="7710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2800" b="1" u="sng" dirty="0" smtClean="0">
                <a:solidFill>
                  <a:srgbClr val="006600"/>
                </a:solidFill>
                <a:latin typeface="Arial" panose="020B0604020202020204" pitchFamily="34" charset="0"/>
                <a:cs typeface="Arial" panose="020B0604020202020204" pitchFamily="34" charset="0"/>
              </a:rPr>
              <a:t>חדש – פרויקט התמחות יישומי במדעי החיים – 4 נק'</a:t>
            </a:r>
            <a:endParaRPr lang="he-IL" altLang="he-IL" sz="2800" b="1" u="sng" dirty="0">
              <a:solidFill>
                <a:srgbClr val="0066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5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fade">
                                      <p:cBhvr>
                                        <p:cTn id="12" dur="500"/>
                                        <p:tgtEl>
                                          <p:spTgt spid="922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animEffect transition="in" filter="fade">
                                      <p:cBhvr>
                                        <p:cTn id="15" dur="500"/>
                                        <p:tgtEl>
                                          <p:spTgt spid="922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220">
                                            <p:txEl>
                                              <p:pRg st="3" end="3"/>
                                            </p:txEl>
                                          </p:spTgt>
                                        </p:tgtEl>
                                        <p:attrNameLst>
                                          <p:attrName>style.visibility</p:attrName>
                                        </p:attrNameLst>
                                      </p:cBhvr>
                                      <p:to>
                                        <p:strVal val="visible"/>
                                      </p:to>
                                    </p:set>
                                    <p:animEffect transition="in" filter="fade">
                                      <p:cBhvr>
                                        <p:cTn id="20" dur="500"/>
                                        <p:tgtEl>
                                          <p:spTgt spid="9220">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220">
                                            <p:txEl>
                                              <p:pRg st="4" end="4"/>
                                            </p:txEl>
                                          </p:spTgt>
                                        </p:tgtEl>
                                        <p:attrNameLst>
                                          <p:attrName>style.visibility</p:attrName>
                                        </p:attrNameLst>
                                      </p:cBhvr>
                                      <p:to>
                                        <p:strVal val="visible"/>
                                      </p:to>
                                    </p:set>
                                    <p:animEffect transition="in" filter="fade">
                                      <p:cBhvr>
                                        <p:cTn id="23" dur="500"/>
                                        <p:tgtEl>
                                          <p:spTgt spid="922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1187624" y="468046"/>
            <a:ext cx="6616658" cy="47474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000"/>
              </a:lnSpc>
              <a:spcBef>
                <a:spcPts val="600"/>
              </a:spcBef>
              <a:spcAft>
                <a:spcPts val="0"/>
              </a:spcAft>
              <a:buFontTx/>
              <a:buNone/>
            </a:pPr>
            <a:r>
              <a:rPr lang="he-IL" altLang="he-IL" sz="1800" b="1" dirty="0">
                <a:latin typeface="Arial" pitchFamily="34" charset="0"/>
                <a:cs typeface="Arial" pitchFamily="34" charset="0"/>
              </a:rPr>
              <a:t>רווית ויתקין </a:t>
            </a:r>
            <a:r>
              <a:rPr lang="he-IL" altLang="he-IL" sz="1800" dirty="0" smtClean="0">
                <a:latin typeface="Arial" pitchFamily="34" charset="0"/>
                <a:cs typeface="Arial" pitchFamily="34" charset="0"/>
              </a:rPr>
              <a:t>–  סגנית ראש מנהל לתלמידים </a:t>
            </a:r>
            <a:r>
              <a:rPr lang="he-IL" altLang="he-IL" sz="1800" dirty="0">
                <a:latin typeface="Arial" pitchFamily="34" charset="0"/>
                <a:cs typeface="Arial" pitchFamily="34" charset="0"/>
              </a:rPr>
              <a:t>והוראה</a:t>
            </a:r>
            <a:r>
              <a:rPr lang="he-IL" altLang="he-IL" sz="1800" b="1" dirty="0">
                <a:latin typeface="Arial" pitchFamily="34" charset="0"/>
                <a:cs typeface="Arial" pitchFamily="34" charset="0"/>
              </a:rPr>
              <a:t>	 </a:t>
            </a:r>
            <a:r>
              <a:rPr lang="en-US" altLang="he-IL" sz="1800" b="1" dirty="0">
                <a:latin typeface="Arial" pitchFamily="34" charset="0"/>
                <a:cs typeface="Arial" pitchFamily="34" charset="0"/>
              </a:rPr>
              <a:t/>
            </a:r>
            <a:br>
              <a:rPr lang="en-US" altLang="he-IL" sz="1800" b="1" dirty="0">
                <a:latin typeface="Arial" pitchFamily="34" charset="0"/>
                <a:cs typeface="Arial" pitchFamily="34" charset="0"/>
              </a:rPr>
            </a:br>
            <a:r>
              <a:rPr lang="he-IL" altLang="he-IL" sz="1800" b="1" dirty="0">
                <a:latin typeface="Arial" pitchFamily="34" charset="0"/>
                <a:cs typeface="Arial" pitchFamily="34" charset="0"/>
              </a:rPr>
              <a:t>	</a:t>
            </a:r>
            <a:r>
              <a:rPr lang="en-US" altLang="he-IL" sz="1800" dirty="0" smtClean="0">
                <a:latin typeface="Arial" pitchFamily="34" charset="0"/>
                <a:cs typeface="Arial" pitchFamily="34" charset="0"/>
              </a:rPr>
              <a:t>03-640-5852</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Ravitv@tauex.tau.ac.il</a:t>
            </a:r>
            <a:endParaRPr lang="he-IL" altLang="he-IL" sz="1800" dirty="0">
              <a:latin typeface="Arial" pitchFamily="34" charset="0"/>
              <a:cs typeface="Arial" pitchFamily="34" charset="0"/>
            </a:endParaRPr>
          </a:p>
          <a:p>
            <a:pPr>
              <a:lnSpc>
                <a:spcPts val="3000"/>
              </a:lnSpc>
              <a:spcBef>
                <a:spcPts val="600"/>
              </a:spcBef>
              <a:spcAft>
                <a:spcPts val="0"/>
              </a:spcAft>
              <a:buFontTx/>
              <a:buNone/>
            </a:pPr>
            <a:r>
              <a:rPr lang="he-IL" altLang="he-IL" sz="1800" b="1" dirty="0">
                <a:latin typeface="Arial" pitchFamily="34" charset="0"/>
                <a:cs typeface="Arial" pitchFamily="34" charset="0"/>
              </a:rPr>
              <a:t>מזל חזקיה</a:t>
            </a:r>
            <a:r>
              <a:rPr lang="he-IL" altLang="he-IL" sz="1800" dirty="0">
                <a:latin typeface="Arial" pitchFamily="34" charset="0"/>
                <a:cs typeface="Arial" pitchFamily="34" charset="0"/>
              </a:rPr>
              <a:t> </a:t>
            </a:r>
            <a:r>
              <a:rPr lang="he-IL" altLang="he-IL" sz="1800" dirty="0" smtClean="0">
                <a:latin typeface="Arial" pitchFamily="34" charset="0"/>
                <a:cs typeface="Arial" pitchFamily="34" charset="0"/>
              </a:rPr>
              <a:t>– </a:t>
            </a:r>
            <a:r>
              <a:rPr lang="he-IL" altLang="he-IL" sz="1800" dirty="0">
                <a:latin typeface="Arial" pitchFamily="34" charset="0"/>
                <a:cs typeface="Arial" pitchFamily="34" charset="0"/>
              </a:rPr>
              <a:t>עורכת הידיעון, רישום לקורסים ומערכת שעות         </a:t>
            </a:r>
            <a:r>
              <a:rPr lang="en-US" altLang="he-IL" sz="1800" dirty="0">
                <a:latin typeface="Arial" pitchFamily="34" charset="0"/>
                <a:cs typeface="Arial" pitchFamily="34" charset="0"/>
              </a:rPr>
              <a:t>  </a:t>
            </a:r>
            <a:r>
              <a:rPr lang="en-US" altLang="he-IL" sz="1800" dirty="0">
                <a:cs typeface="Arial" pitchFamily="34" charset="0"/>
              </a:rPr>
              <a:t>  </a:t>
            </a:r>
            <a:r>
              <a:rPr lang="he-IL" altLang="he-IL" sz="1800" dirty="0">
                <a:cs typeface="Arial" pitchFamily="34" charset="0"/>
              </a:rPr>
              <a:t>	</a:t>
            </a:r>
            <a:endParaRPr lang="he-IL" altLang="he-IL" sz="1800" dirty="0" smtClean="0">
              <a:cs typeface="Arial" pitchFamily="34" charset="0"/>
            </a:endParaRPr>
          </a:p>
          <a:p>
            <a:pPr>
              <a:lnSpc>
                <a:spcPts val="3000"/>
              </a:lnSpc>
              <a:spcBef>
                <a:spcPts val="0"/>
              </a:spcBef>
              <a:spcAft>
                <a:spcPts val="300"/>
              </a:spcAft>
              <a:buFontTx/>
              <a:buNone/>
            </a:pPr>
            <a:r>
              <a:rPr lang="he-IL" altLang="he-IL" sz="1800" dirty="0">
                <a:cs typeface="Arial" pitchFamily="34" charset="0"/>
              </a:rPr>
              <a:t>	</a:t>
            </a:r>
            <a:r>
              <a:rPr lang="en-US" altLang="he-IL" sz="1800" dirty="0" smtClean="0">
                <a:latin typeface="Arial" pitchFamily="34" charset="0"/>
                <a:cs typeface="Arial" pitchFamily="34" charset="0"/>
              </a:rPr>
              <a:t>03-640-9802</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Mazalh@tauex.tau.ac.il</a:t>
            </a:r>
            <a:r>
              <a:rPr lang="en-US" altLang="he-IL" sz="1800" dirty="0">
                <a:cs typeface="Arial" pitchFamily="34" charset="0"/>
              </a:rPr>
              <a:t>	</a:t>
            </a:r>
            <a:endParaRPr lang="he-IL" altLang="he-IL" sz="1800" dirty="0">
              <a:latin typeface="Arial" pitchFamily="34" charset="0"/>
              <a:cs typeface="Arial" pitchFamily="34" charset="0"/>
            </a:endParaRPr>
          </a:p>
          <a:p>
            <a:pPr>
              <a:lnSpc>
                <a:spcPts val="3000"/>
              </a:lnSpc>
              <a:spcBef>
                <a:spcPts val="600"/>
              </a:spcBef>
              <a:spcAft>
                <a:spcPts val="0"/>
              </a:spcAft>
              <a:buFontTx/>
              <a:buNone/>
            </a:pPr>
            <a:r>
              <a:rPr lang="he-IL" altLang="he-IL" sz="1800" b="1" dirty="0">
                <a:latin typeface="Arial" pitchFamily="34" charset="0"/>
                <a:cs typeface="Arial" pitchFamily="34" charset="0"/>
              </a:rPr>
              <a:t>רביד גבריאל</a:t>
            </a:r>
            <a:r>
              <a:rPr lang="he-IL" altLang="he-IL" sz="1800" dirty="0">
                <a:latin typeface="Arial" pitchFamily="34" charset="0"/>
                <a:cs typeface="Arial" pitchFamily="34" charset="0"/>
              </a:rPr>
              <a:t> – בחינות, לקויי למידה ופטורים, זכאות לתואר</a:t>
            </a:r>
            <a:r>
              <a:rPr lang="he-IL" altLang="he-IL" sz="1800" dirty="0">
                <a:cs typeface="Arial" pitchFamily="34" charset="0"/>
              </a:rPr>
              <a:t>    </a:t>
            </a:r>
            <a:r>
              <a:rPr lang="en-US" altLang="he-IL" sz="1800" dirty="0">
                <a:cs typeface="Arial" pitchFamily="34" charset="0"/>
              </a:rPr>
              <a:t/>
            </a:r>
            <a:br>
              <a:rPr lang="en-US" altLang="he-IL" sz="1800" dirty="0">
                <a:cs typeface="Arial" pitchFamily="34" charset="0"/>
              </a:rPr>
            </a:br>
            <a:r>
              <a:rPr lang="he-IL" altLang="he-IL" sz="1800" dirty="0">
                <a:cs typeface="Arial" pitchFamily="34" charset="0"/>
              </a:rPr>
              <a:t>	</a:t>
            </a:r>
            <a:r>
              <a:rPr lang="he-IL" altLang="he-IL" sz="1800" dirty="0" smtClean="0">
                <a:latin typeface="Arial" pitchFamily="34" charset="0"/>
                <a:cs typeface="Arial" pitchFamily="34" charset="0"/>
              </a:rPr>
              <a:t>03-640-9803    </a:t>
            </a:r>
            <a:r>
              <a:rPr lang="en-US" altLang="he-IL" sz="1800" dirty="0" smtClean="0">
                <a:latin typeface="Arial" pitchFamily="34" charset="0"/>
                <a:cs typeface="Arial" pitchFamily="34" charset="0"/>
              </a:rPr>
              <a:t>Ravidg@tauex.tau.ac.il</a:t>
            </a:r>
            <a:endParaRPr lang="he-IL" altLang="he-IL" sz="1800" dirty="0">
              <a:latin typeface="Arial" pitchFamily="34" charset="0"/>
              <a:cs typeface="Arial" pitchFamily="34" charset="0"/>
            </a:endParaRPr>
          </a:p>
          <a:p>
            <a:pPr>
              <a:lnSpc>
                <a:spcPts val="3000"/>
              </a:lnSpc>
              <a:spcBef>
                <a:spcPts val="600"/>
              </a:spcBef>
              <a:spcAft>
                <a:spcPts val="0"/>
              </a:spcAft>
              <a:buFontTx/>
              <a:buNone/>
            </a:pPr>
            <a:r>
              <a:rPr lang="he-IL" altLang="he-IL" sz="1800" b="1" dirty="0">
                <a:latin typeface="Arial" pitchFamily="34" charset="0"/>
                <a:cs typeface="Arial" pitchFamily="34" charset="0"/>
              </a:rPr>
              <a:t>חגית רונן </a:t>
            </a:r>
            <a:r>
              <a:rPr lang="he-IL" altLang="he-IL" sz="1800" b="1" dirty="0" smtClean="0">
                <a:latin typeface="Arial" pitchFamily="34" charset="0"/>
                <a:cs typeface="Arial" pitchFamily="34" charset="0"/>
              </a:rPr>
              <a:t>ויצמן</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 </a:t>
            </a:r>
            <a:r>
              <a:rPr lang="he-IL" altLang="he-IL" sz="1800" dirty="0">
                <a:latin typeface="Arial" pitchFamily="34" charset="0"/>
                <a:cs typeface="Arial" pitchFamily="34" charset="0"/>
              </a:rPr>
              <a:t>ציונים, </a:t>
            </a:r>
            <a:r>
              <a:rPr lang="he-IL" altLang="he-IL" sz="1800" dirty="0" smtClean="0">
                <a:latin typeface="Arial" pitchFamily="34" charset="0"/>
                <a:cs typeface="Arial" pitchFamily="34" charset="0"/>
              </a:rPr>
              <a:t>אישורי </a:t>
            </a:r>
            <a:r>
              <a:rPr lang="he-IL" altLang="he-IL" sz="1800" dirty="0">
                <a:latin typeface="Arial" pitchFamily="34" charset="0"/>
                <a:cs typeface="Arial" pitchFamily="34" charset="0"/>
              </a:rPr>
              <a:t>לימודים </a:t>
            </a:r>
            <a:r>
              <a:rPr lang="he-IL" altLang="he-IL" sz="1800" dirty="0" smtClean="0">
                <a:latin typeface="Arial" pitchFamily="34" charset="0"/>
                <a:cs typeface="Arial" pitchFamily="34" charset="0"/>
              </a:rPr>
              <a:t>וגיליונות </a:t>
            </a:r>
            <a:r>
              <a:rPr lang="he-IL" altLang="he-IL" sz="1800" dirty="0">
                <a:latin typeface="Arial" pitchFamily="34" charset="0"/>
                <a:cs typeface="Arial" pitchFamily="34" charset="0"/>
              </a:rPr>
              <a:t>ציונים</a:t>
            </a:r>
            <a:r>
              <a:rPr lang="en-US" altLang="he-IL" sz="1800" dirty="0">
                <a:latin typeface="Arial" pitchFamily="34" charset="0"/>
                <a:cs typeface="Arial" pitchFamily="34" charset="0"/>
              </a:rPr>
              <a:t/>
            </a:r>
            <a:br>
              <a:rPr lang="en-US" altLang="he-IL" sz="1800" dirty="0">
                <a:latin typeface="Arial" pitchFamily="34" charset="0"/>
                <a:cs typeface="Arial" pitchFamily="34" charset="0"/>
              </a:rPr>
            </a:br>
            <a:r>
              <a:rPr lang="en-US" altLang="he-IL" sz="1800" dirty="0">
                <a:cs typeface="Arial" pitchFamily="34" charset="0"/>
              </a:rPr>
              <a:t>       </a:t>
            </a:r>
            <a:r>
              <a:rPr lang="en-US" altLang="he-IL" sz="1800" dirty="0">
                <a:latin typeface="Arial" pitchFamily="34" charset="0"/>
                <a:cs typeface="Arial" pitchFamily="34" charset="0"/>
              </a:rPr>
              <a:t>  </a:t>
            </a:r>
            <a:r>
              <a:rPr lang="he-IL" altLang="he-IL" sz="1800" dirty="0">
                <a:latin typeface="Arial" pitchFamily="34" charset="0"/>
                <a:cs typeface="Arial" pitchFamily="34" charset="0"/>
              </a:rPr>
              <a:t>  </a:t>
            </a:r>
            <a:r>
              <a:rPr lang="en-US" altLang="he-IL" sz="1800" dirty="0" smtClean="0">
                <a:latin typeface="Arial" pitchFamily="34" charset="0"/>
                <a:cs typeface="Arial" pitchFamily="34" charset="0"/>
              </a:rPr>
              <a:t>	03-640-7177</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Hagitrw@tauex.tau.ac.il</a:t>
            </a:r>
            <a:r>
              <a:rPr lang="he-IL" altLang="he-IL" sz="1800" dirty="0" smtClean="0">
                <a:latin typeface="Arial" pitchFamily="34" charset="0"/>
                <a:cs typeface="Arial" pitchFamily="34" charset="0"/>
              </a:rPr>
              <a:t> </a:t>
            </a:r>
            <a:endParaRPr lang="en-US" altLang="he-IL" sz="1800" dirty="0" smtClean="0">
              <a:latin typeface="Arial" pitchFamily="34" charset="0"/>
              <a:cs typeface="Arial" pitchFamily="34" charset="0"/>
            </a:endParaRPr>
          </a:p>
          <a:p>
            <a:pPr>
              <a:lnSpc>
                <a:spcPts val="3000"/>
              </a:lnSpc>
              <a:spcBef>
                <a:spcPts val="600"/>
              </a:spcBef>
              <a:spcAft>
                <a:spcPts val="0"/>
              </a:spcAft>
              <a:buNone/>
            </a:pPr>
            <a:r>
              <a:rPr lang="he-IL" altLang="he-IL" sz="1800" b="1" dirty="0" smtClean="0">
                <a:latin typeface="Arial" pitchFamily="34" charset="0"/>
                <a:cs typeface="Arial" pitchFamily="34" charset="0"/>
              </a:rPr>
              <a:t>רינה לבנון</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 </a:t>
            </a:r>
            <a:r>
              <a:rPr lang="he-IL" altLang="he-IL" sz="1800" dirty="0" smtClean="0">
                <a:latin typeface="Arial" pitchFamily="34" charset="0"/>
                <a:cs typeface="Arial" pitchFamily="34" charset="0"/>
              </a:rPr>
              <a:t>קבלת מועמדים, ועדת הוראה, חטיבה / </a:t>
            </a:r>
            <a:r>
              <a:rPr lang="he-IL" altLang="he-IL" sz="1800" dirty="0" err="1" smtClean="0">
                <a:latin typeface="Arial" pitchFamily="34" charset="0"/>
                <a:cs typeface="Arial" pitchFamily="34" charset="0"/>
              </a:rPr>
              <a:t>הקבץ</a:t>
            </a:r>
            <a:r>
              <a:rPr lang="he-IL" altLang="he-IL" sz="1800" dirty="0" smtClean="0">
                <a:latin typeface="Arial" pitchFamily="34" charset="0"/>
                <a:cs typeface="Arial" pitchFamily="34" charset="0"/>
              </a:rPr>
              <a:t> במדעי הרוח</a:t>
            </a:r>
            <a:r>
              <a:rPr lang="en-US" altLang="he-IL" sz="1800" dirty="0" smtClean="0">
                <a:latin typeface="Arial" pitchFamily="34" charset="0"/>
                <a:cs typeface="Arial" pitchFamily="34" charset="0"/>
              </a:rPr>
              <a:t/>
            </a:r>
            <a:br>
              <a:rPr lang="en-US" altLang="he-IL" sz="1800" dirty="0" smtClean="0">
                <a:latin typeface="Arial" pitchFamily="34" charset="0"/>
                <a:cs typeface="Arial" pitchFamily="34" charset="0"/>
              </a:rPr>
            </a:br>
            <a:r>
              <a:rPr lang="en-US" altLang="he-IL" sz="1800" dirty="0" smtClean="0">
                <a:cs typeface="Arial" pitchFamily="34" charset="0"/>
              </a:rPr>
              <a:t>       </a:t>
            </a:r>
            <a:r>
              <a:rPr lang="en-US" altLang="he-IL" sz="1800" dirty="0" smtClean="0">
                <a:latin typeface="Arial" pitchFamily="34" charset="0"/>
                <a:cs typeface="Arial" pitchFamily="34" charset="0"/>
              </a:rPr>
              <a:t>  </a:t>
            </a:r>
            <a:r>
              <a:rPr lang="he-IL" altLang="he-IL" sz="1800" dirty="0" smtClean="0">
                <a:latin typeface="Arial" pitchFamily="34" charset="0"/>
                <a:cs typeface="Arial" pitchFamily="34" charset="0"/>
              </a:rPr>
              <a:t>  </a:t>
            </a:r>
            <a:r>
              <a:rPr lang="he-IL" altLang="he-IL" sz="1800" dirty="0">
                <a:latin typeface="Arial" pitchFamily="34" charset="0"/>
                <a:cs typeface="Arial" pitchFamily="34" charset="0"/>
              </a:rPr>
              <a:t> </a:t>
            </a:r>
            <a:r>
              <a:rPr lang="he-IL" altLang="he-IL" sz="1800" dirty="0" smtClean="0">
                <a:latin typeface="Arial" pitchFamily="34" charset="0"/>
                <a:cs typeface="Arial" pitchFamily="34" charset="0"/>
              </a:rPr>
              <a:t>   </a:t>
            </a:r>
            <a:r>
              <a:rPr lang="en-US" altLang="he-IL" sz="1800" dirty="0" smtClean="0">
                <a:latin typeface="Arial" pitchFamily="34" charset="0"/>
                <a:cs typeface="Arial" pitchFamily="34" charset="0"/>
              </a:rPr>
              <a:t>073-380-4723</a:t>
            </a:r>
            <a:r>
              <a:rPr lang="he-IL" altLang="he-IL" sz="1800" dirty="0" smtClean="0">
                <a:latin typeface="Arial" pitchFamily="34" charset="0"/>
                <a:cs typeface="Arial" pitchFamily="34" charset="0"/>
              </a:rPr>
              <a:t> </a:t>
            </a:r>
            <a:r>
              <a:rPr lang="he-IL" altLang="he-IL" sz="1800" dirty="0" smtClean="0">
                <a:cs typeface="Arial" pitchFamily="34" charset="0"/>
              </a:rPr>
              <a:t> </a:t>
            </a:r>
            <a:r>
              <a:rPr lang="en-US" altLang="he-IL" sz="1800" dirty="0" smtClean="0">
                <a:latin typeface="Arial" pitchFamily="34" charset="0"/>
                <a:cs typeface="Arial" pitchFamily="34" charset="0"/>
              </a:rPr>
              <a:t>rinalevanon@tauex.tau.ac.il</a:t>
            </a:r>
            <a:r>
              <a:rPr lang="he-IL" altLang="he-IL" sz="1800" dirty="0" smtClean="0">
                <a:latin typeface="Arial" pitchFamily="34" charset="0"/>
                <a:cs typeface="Arial" pitchFamily="34" charset="0"/>
              </a:rPr>
              <a:t> </a:t>
            </a:r>
            <a:endParaRPr lang="en-US" altLang="he-IL" sz="1800" b="1" dirty="0" smtClean="0">
              <a:cs typeface="Arial" pitchFamily="34" charset="0"/>
            </a:endParaRPr>
          </a:p>
          <a:p>
            <a:pPr>
              <a:lnSpc>
                <a:spcPts val="3000"/>
              </a:lnSpc>
              <a:spcBef>
                <a:spcPts val="600"/>
              </a:spcBef>
              <a:spcAft>
                <a:spcPts val="0"/>
              </a:spcAft>
              <a:buFontTx/>
              <a:buNone/>
            </a:pPr>
            <a:endParaRPr lang="en-US" altLang="he-IL" sz="1800" b="1" dirty="0">
              <a:cs typeface="Arial" pitchFamily="34" charset="0"/>
            </a:endParaRPr>
          </a:p>
        </p:txBody>
      </p:sp>
      <p:sp>
        <p:nvSpPr>
          <p:cNvPr id="3075" name="Rectangle 5"/>
          <p:cNvSpPr>
            <a:spLocks noChangeArrowheads="1"/>
          </p:cNvSpPr>
          <p:nvPr/>
        </p:nvSpPr>
        <p:spPr bwMode="auto">
          <a:xfrm>
            <a:off x="2130466" y="-1506"/>
            <a:ext cx="4883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ts val="600"/>
              </a:spcBef>
              <a:spcAft>
                <a:spcPts val="300"/>
              </a:spcAft>
              <a:buFontTx/>
              <a:buNone/>
            </a:pPr>
            <a:r>
              <a:rPr lang="he-IL" altLang="en-US" sz="2800" b="1" u="sng" dirty="0">
                <a:latin typeface="Arial" pitchFamily="34" charset="0"/>
                <a:cs typeface="Arial" pitchFamily="34" charset="0"/>
              </a:rPr>
              <a:t>מזכירות הסטודנטים תואר ראשון</a:t>
            </a:r>
            <a:endParaRPr lang="en-US" altLang="en-US" sz="2800" b="1" u="sng" dirty="0">
              <a:latin typeface="Arial" pitchFamily="34" charset="0"/>
              <a:cs typeface="Arial" pitchFamily="34" charset="0"/>
            </a:endParaRPr>
          </a:p>
        </p:txBody>
      </p:sp>
      <p:sp>
        <p:nvSpPr>
          <p:cNvPr id="3076" name="Text Box 5"/>
          <p:cNvSpPr txBox="1">
            <a:spLocks noChangeArrowheads="1"/>
          </p:cNvSpPr>
          <p:nvPr/>
        </p:nvSpPr>
        <p:spPr bwMode="auto">
          <a:xfrm>
            <a:off x="1324901" y="6021288"/>
            <a:ext cx="6479381" cy="86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000"/>
              </a:lnSpc>
              <a:spcBef>
                <a:spcPts val="0"/>
              </a:spcBef>
              <a:spcAft>
                <a:spcPts val="0"/>
              </a:spcAft>
              <a:buFontTx/>
              <a:buNone/>
            </a:pPr>
            <a:r>
              <a:rPr lang="he-IL" altLang="he-IL" sz="1800" b="1" dirty="0">
                <a:latin typeface="Arial" pitchFamily="34" charset="0"/>
                <a:cs typeface="Arial" pitchFamily="34" charset="0"/>
              </a:rPr>
              <a:t>פרופ' עדי אבני – יועץ תכנית לימודים – מורחב / דו-חוגי </a:t>
            </a:r>
            <a:r>
              <a:rPr lang="he-IL" altLang="he-IL" sz="1800" b="1" dirty="0">
                <a:solidFill>
                  <a:srgbClr val="FF0000"/>
                </a:solidFill>
                <a:latin typeface="Arial" pitchFamily="34" charset="0"/>
                <a:cs typeface="Arial" pitchFamily="34" charset="0"/>
              </a:rPr>
              <a:t>(שנים ב'-ג') </a:t>
            </a:r>
            <a:r>
              <a:rPr lang="en-US" altLang="he-IL" sz="1800" b="1" dirty="0">
                <a:latin typeface="Arial" pitchFamily="34" charset="0"/>
                <a:cs typeface="Arial" pitchFamily="34" charset="0"/>
              </a:rPr>
              <a:t/>
            </a:r>
            <a:br>
              <a:rPr lang="en-US" altLang="he-IL" sz="1800" b="1" dirty="0">
                <a:latin typeface="Arial" pitchFamily="34" charset="0"/>
                <a:cs typeface="Arial" pitchFamily="34" charset="0"/>
              </a:rPr>
            </a:br>
            <a:r>
              <a:rPr lang="he-IL" altLang="he-IL" sz="1800" b="1" dirty="0">
                <a:latin typeface="Arial" pitchFamily="34" charset="0"/>
                <a:cs typeface="Arial" pitchFamily="34" charset="0"/>
              </a:rPr>
              <a:t>	</a:t>
            </a:r>
            <a:r>
              <a:rPr lang="he-IL" altLang="he-IL" sz="1800" dirty="0">
                <a:latin typeface="Arial" pitchFamily="34" charset="0"/>
                <a:cs typeface="Arial" pitchFamily="34" charset="0"/>
              </a:rPr>
              <a:t>טל:  </a:t>
            </a:r>
            <a:r>
              <a:rPr lang="en-US" altLang="he-IL" sz="1800" dirty="0">
                <a:latin typeface="Arial" pitchFamily="34" charset="0"/>
                <a:cs typeface="Arial" pitchFamily="34" charset="0"/>
              </a:rPr>
              <a:t>640-5823</a:t>
            </a:r>
            <a:r>
              <a:rPr lang="he-IL" altLang="he-IL" sz="1800" dirty="0">
                <a:latin typeface="Arial" pitchFamily="34" charset="0"/>
                <a:cs typeface="Arial" pitchFamily="34" charset="0"/>
              </a:rPr>
              <a:t>   מייל:      </a:t>
            </a:r>
            <a:r>
              <a:rPr lang="en-US" altLang="he-IL" sz="1800" dirty="0">
                <a:latin typeface="Arial" pitchFamily="34" charset="0"/>
                <a:cs typeface="Arial" pitchFamily="34" charset="0"/>
              </a:rPr>
              <a:t>lpavni@post.tau.ac.il</a:t>
            </a:r>
            <a:endParaRPr lang="he-IL" altLang="he-IL" sz="1800" dirty="0">
              <a:latin typeface="Arial" pitchFamily="34" charset="0"/>
              <a:cs typeface="Arial" pitchFamily="34" charset="0"/>
            </a:endParaRPr>
          </a:p>
        </p:txBody>
      </p:sp>
      <p:sp>
        <p:nvSpPr>
          <p:cNvPr id="3077" name="Rectangle 5"/>
          <p:cNvSpPr>
            <a:spLocks noChangeArrowheads="1"/>
          </p:cNvSpPr>
          <p:nvPr/>
        </p:nvSpPr>
        <p:spPr bwMode="auto">
          <a:xfrm>
            <a:off x="3628473" y="4777988"/>
            <a:ext cx="1887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ts val="600"/>
              </a:spcBef>
              <a:spcAft>
                <a:spcPts val="300"/>
              </a:spcAft>
              <a:buFontTx/>
              <a:buNone/>
            </a:pPr>
            <a:r>
              <a:rPr lang="he-IL" altLang="en-US" sz="2800" b="1" u="sng" dirty="0">
                <a:latin typeface="Arial" pitchFamily="34" charset="0"/>
                <a:cs typeface="Arial" pitchFamily="34" charset="0"/>
              </a:rPr>
              <a:t>ייעוץ אקדמי</a:t>
            </a:r>
            <a:endParaRPr lang="en-US" altLang="en-US" sz="2800" b="1" u="sng" dirty="0">
              <a:latin typeface="Arial" pitchFamily="34" charset="0"/>
              <a:cs typeface="Arial" pitchFamily="34" charset="0"/>
            </a:endParaRPr>
          </a:p>
        </p:txBody>
      </p:sp>
      <p:sp>
        <p:nvSpPr>
          <p:cNvPr id="3078" name="Text Box 5"/>
          <p:cNvSpPr txBox="1">
            <a:spLocks noChangeArrowheads="1"/>
          </p:cNvSpPr>
          <p:nvPr/>
        </p:nvSpPr>
        <p:spPr bwMode="auto">
          <a:xfrm>
            <a:off x="1540925" y="5229200"/>
            <a:ext cx="6263357" cy="86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000"/>
              </a:lnSpc>
              <a:spcBef>
                <a:spcPts val="0"/>
              </a:spcBef>
              <a:spcAft>
                <a:spcPts val="0"/>
              </a:spcAft>
              <a:buFontTx/>
              <a:buNone/>
            </a:pPr>
            <a:r>
              <a:rPr lang="he-IL" altLang="he-IL" sz="1800" b="1" dirty="0">
                <a:latin typeface="Arial" pitchFamily="34" charset="0"/>
                <a:cs typeface="Arial" pitchFamily="34" charset="0"/>
              </a:rPr>
              <a:t>פרופ' ניר אוהד – יועץ תכנית לימודים – מורחב / דו-חוגי </a:t>
            </a:r>
            <a:r>
              <a:rPr lang="he-IL" altLang="he-IL" sz="1800" b="1" dirty="0">
                <a:solidFill>
                  <a:srgbClr val="FF0000"/>
                </a:solidFill>
                <a:latin typeface="Arial" pitchFamily="34" charset="0"/>
                <a:cs typeface="Arial" pitchFamily="34" charset="0"/>
              </a:rPr>
              <a:t>(שנה א') </a:t>
            </a:r>
            <a:r>
              <a:rPr lang="en-US" altLang="he-IL" sz="1800" b="1" dirty="0">
                <a:latin typeface="Arial" pitchFamily="34" charset="0"/>
                <a:cs typeface="Arial" pitchFamily="34" charset="0"/>
              </a:rPr>
              <a:t/>
            </a:r>
            <a:br>
              <a:rPr lang="en-US" altLang="he-IL" sz="1800" b="1" dirty="0">
                <a:latin typeface="Arial" pitchFamily="34" charset="0"/>
                <a:cs typeface="Arial" pitchFamily="34" charset="0"/>
              </a:rPr>
            </a:br>
            <a:r>
              <a:rPr lang="he-IL" altLang="he-IL" sz="1800" b="1" dirty="0">
                <a:latin typeface="Arial" pitchFamily="34" charset="0"/>
                <a:cs typeface="Arial" pitchFamily="34" charset="0"/>
              </a:rPr>
              <a:t>	</a:t>
            </a:r>
            <a:r>
              <a:rPr lang="he-IL" altLang="he-IL" sz="1800" dirty="0">
                <a:latin typeface="Arial" pitchFamily="34" charset="0"/>
                <a:cs typeface="Arial" pitchFamily="34" charset="0"/>
              </a:rPr>
              <a:t>טל:  </a:t>
            </a:r>
            <a:r>
              <a:rPr lang="en-US" altLang="he-IL" sz="1800" dirty="0">
                <a:latin typeface="Arial" pitchFamily="34" charset="0"/>
                <a:cs typeface="Arial" pitchFamily="34" charset="0"/>
              </a:rPr>
              <a:t>640-7641</a:t>
            </a:r>
            <a:r>
              <a:rPr lang="he-IL" altLang="he-IL" sz="1800" dirty="0">
                <a:latin typeface="Arial" pitchFamily="34" charset="0"/>
                <a:cs typeface="Arial" pitchFamily="34" charset="0"/>
              </a:rPr>
              <a:t>   מייל:      </a:t>
            </a:r>
            <a:r>
              <a:rPr lang="en-US" altLang="he-IL" sz="1800" dirty="0">
                <a:latin typeface="Arial" pitchFamily="34" charset="0"/>
                <a:cs typeface="Arial" pitchFamily="34" charset="0"/>
              </a:rPr>
              <a:t>niro@tauex.tau.ac.il</a:t>
            </a:r>
            <a:endParaRPr lang="he-IL" altLang="he-I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938" y="1341438"/>
            <a:ext cx="90154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ts val="4200"/>
              </a:lnSpc>
              <a:defRPr/>
            </a:pPr>
            <a:r>
              <a:rPr lang="he-IL" altLang="en-US" sz="2800" b="1" u="sng" dirty="0" smtClean="0">
                <a:solidFill>
                  <a:srgbClr val="FF0000"/>
                </a:solidFill>
                <a:latin typeface="Arial" charset="0"/>
                <a:cs typeface="Arial" charset="0"/>
              </a:rPr>
              <a:t>קורסי בחירה</a:t>
            </a:r>
            <a:endParaRPr lang="he-IL" altLang="en-US" sz="2800" u="sng" dirty="0" smtClean="0">
              <a:latin typeface="Arial" charset="0"/>
              <a:cs typeface="Arial" charset="0"/>
            </a:endParaRPr>
          </a:p>
          <a:p>
            <a:pPr>
              <a:lnSpc>
                <a:spcPts val="4200"/>
              </a:lnSpc>
              <a:defRPr/>
            </a:pPr>
            <a:r>
              <a:rPr lang="he-IL" altLang="en-US" sz="2800" dirty="0" smtClean="0">
                <a:latin typeface="Arial" charset="0"/>
                <a:cs typeface="Arial" charset="0"/>
              </a:rPr>
              <a:t>לפחות חצי מהנקודות (ללא פרויקט מחקר) בפקולטה שלנו</a:t>
            </a:r>
            <a:r>
              <a:rPr lang="en-US" altLang="en-US" sz="2800" dirty="0" smtClean="0">
                <a:latin typeface="Arial" charset="0"/>
                <a:cs typeface="Arial" charset="0"/>
              </a:rPr>
              <a:t>.</a:t>
            </a:r>
            <a:endParaRPr lang="he-IL" altLang="en-US" sz="2800" dirty="0" smtClean="0">
              <a:latin typeface="Arial" charset="0"/>
              <a:cs typeface="Arial" charset="0"/>
            </a:endParaRPr>
          </a:p>
          <a:p>
            <a:pPr>
              <a:lnSpc>
                <a:spcPts val="4200"/>
              </a:lnSpc>
              <a:defRPr/>
            </a:pPr>
            <a:r>
              <a:rPr lang="he-IL" altLang="en-US" sz="2800" dirty="0" smtClean="0">
                <a:latin typeface="Arial" charset="0"/>
                <a:cs typeface="Arial" charset="0"/>
              </a:rPr>
              <a:t>ניתן לקחת גם בפקולטה לרפואה / מדעי המוח.</a:t>
            </a:r>
          </a:p>
          <a:p>
            <a:pPr>
              <a:lnSpc>
                <a:spcPts val="4200"/>
              </a:lnSpc>
              <a:defRPr/>
            </a:pPr>
            <a:endParaRPr lang="he-IL" altLang="en-US" sz="2800" dirty="0" smtClean="0">
              <a:latin typeface="Arial" charset="0"/>
              <a:cs typeface="Arial" charset="0"/>
            </a:endParaRPr>
          </a:p>
        </p:txBody>
      </p:sp>
      <p:sp>
        <p:nvSpPr>
          <p:cNvPr id="21507"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6" name="Text Box 10"/>
          <p:cNvSpPr txBox="1">
            <a:spLocks noChangeArrowheads="1"/>
          </p:cNvSpPr>
          <p:nvPr/>
        </p:nvSpPr>
        <p:spPr bwMode="auto">
          <a:xfrm>
            <a:off x="620097" y="668338"/>
            <a:ext cx="82381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dirty="0">
                <a:cs typeface="Arial" pitchFamily="34" charset="0"/>
              </a:rPr>
              <a:t>קורסים נוספים</a:t>
            </a:r>
            <a:r>
              <a:rPr lang="he-IL" altLang="en-US" b="1" dirty="0">
                <a:cs typeface="Arial" pitchFamily="34" charset="0"/>
              </a:rPr>
              <a:t> (שנים ב</a:t>
            </a:r>
            <a:r>
              <a:rPr lang="he-IL" altLang="en-US" b="1" dirty="0" smtClean="0">
                <a:cs typeface="Arial" pitchFamily="34" charset="0"/>
              </a:rPr>
              <a:t>’-</a:t>
            </a:r>
            <a:r>
              <a:rPr lang="he-IL" altLang="en-US" b="1" dirty="0">
                <a:cs typeface="Arial" pitchFamily="34" charset="0"/>
              </a:rPr>
              <a:t>ג</a:t>
            </a:r>
            <a:r>
              <a:rPr lang="he-IL" altLang="en-US" b="1" dirty="0" smtClean="0">
                <a:cs typeface="Arial" pitchFamily="34" charset="0"/>
              </a:rPr>
              <a:t>’) </a:t>
            </a:r>
            <a:r>
              <a:rPr lang="he-IL" altLang="en-US" b="1" dirty="0">
                <a:cs typeface="Arial" pitchFamily="34" charset="0"/>
              </a:rPr>
              <a:t>– השלמה </a:t>
            </a:r>
            <a:r>
              <a:rPr lang="he-IL" altLang="en-US" b="1" dirty="0" smtClean="0">
                <a:cs typeface="Arial" pitchFamily="34" charset="0"/>
              </a:rPr>
              <a:t>ל- 147 נק'</a:t>
            </a:r>
            <a:endParaRPr lang="he-IL" altLang="en-US" b="1" dirty="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938" y="1341438"/>
            <a:ext cx="9015413"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nSpc>
                <a:spcPts val="4200"/>
              </a:lnSpc>
              <a:defRPr/>
            </a:pPr>
            <a:r>
              <a:rPr lang="he-IL" altLang="en-US" sz="2800" b="1" u="sng" dirty="0" smtClean="0">
                <a:solidFill>
                  <a:srgbClr val="FF0000"/>
                </a:solidFill>
                <a:latin typeface="Arial" charset="0"/>
                <a:cs typeface="Arial" charset="0"/>
              </a:rPr>
              <a:t>קורסי בחירה – מעורבות חברתית</a:t>
            </a:r>
            <a:endParaRPr lang="he-IL" altLang="en-US" sz="2800" u="sng" dirty="0" smtClean="0">
              <a:latin typeface="Arial" charset="0"/>
              <a:cs typeface="Arial" charset="0"/>
            </a:endParaRPr>
          </a:p>
          <a:p>
            <a:pPr marL="457200" indent="-457200">
              <a:lnSpc>
                <a:spcPts val="4200"/>
              </a:lnSpc>
              <a:buFont typeface="Wingdings" panose="05000000000000000000" pitchFamily="2" charset="2"/>
              <a:buChar char="ü"/>
              <a:defRPr/>
            </a:pPr>
            <a:r>
              <a:rPr lang="he-IL" altLang="en-US" sz="2800" dirty="0" smtClean="0">
                <a:solidFill>
                  <a:srgbClr val="0000FF"/>
                </a:solidFill>
                <a:latin typeface="Arial" charset="0"/>
                <a:cs typeface="Arial" charset="0"/>
              </a:rPr>
              <a:t>מגלים את הים</a:t>
            </a:r>
          </a:p>
          <a:p>
            <a:pPr marL="457200" indent="-457200">
              <a:lnSpc>
                <a:spcPts val="4200"/>
              </a:lnSpc>
              <a:buFont typeface="Wingdings" panose="05000000000000000000" pitchFamily="2" charset="2"/>
              <a:buChar char="ü"/>
              <a:defRPr/>
            </a:pPr>
            <a:r>
              <a:rPr lang="he-IL" sz="2800" dirty="0" smtClean="0">
                <a:solidFill>
                  <a:srgbClr val="0000FF"/>
                </a:solidFill>
                <a:latin typeface="Arial" charset="0"/>
                <a:cs typeface="Arial" charset="0"/>
              </a:rPr>
              <a:t>מחקר, שמירת טבע וחינוך בגני חיות</a:t>
            </a:r>
          </a:p>
          <a:p>
            <a:pPr marL="457200" indent="-457200">
              <a:lnSpc>
                <a:spcPts val="4200"/>
              </a:lnSpc>
              <a:buFont typeface="Wingdings" panose="05000000000000000000" pitchFamily="2" charset="2"/>
              <a:buChar char="ü"/>
              <a:defRPr/>
            </a:pPr>
            <a:r>
              <a:rPr lang="he-IL" altLang="en-US" sz="2800" dirty="0" smtClean="0">
                <a:solidFill>
                  <a:srgbClr val="0000FF"/>
                </a:solidFill>
                <a:latin typeface="Arial" charset="0"/>
                <a:cs typeface="Arial" charset="0"/>
              </a:rPr>
              <a:t>חיסונים – הכרח המציאות</a:t>
            </a:r>
          </a:p>
          <a:p>
            <a:pPr marL="457200" indent="-457200">
              <a:lnSpc>
                <a:spcPts val="4200"/>
              </a:lnSpc>
              <a:buFont typeface="Wingdings" panose="05000000000000000000" pitchFamily="2" charset="2"/>
              <a:buChar char="ü"/>
              <a:defRPr/>
            </a:pPr>
            <a:r>
              <a:rPr lang="he-IL" sz="2800" dirty="0">
                <a:latin typeface="Arial" charset="0"/>
                <a:cs typeface="Arial" charset="0"/>
              </a:rPr>
              <a:t>אורח חיים בריא במאה ה</a:t>
            </a:r>
            <a:r>
              <a:rPr lang="ar-SA" sz="2800" dirty="0">
                <a:latin typeface="Arial" charset="0"/>
                <a:cs typeface="Arial" charset="0"/>
              </a:rPr>
              <a:t>-21 </a:t>
            </a:r>
            <a:r>
              <a:rPr lang="ar-SA" dirty="0" smtClean="0">
                <a:latin typeface="Arial" charset="0"/>
                <a:cs typeface="Arial" charset="0"/>
              </a:rPr>
              <a:t>(</a:t>
            </a:r>
            <a:r>
              <a:rPr lang="he-IL" dirty="0" smtClean="0">
                <a:latin typeface="Arial" charset="0"/>
                <a:cs typeface="Arial" charset="0"/>
              </a:rPr>
              <a:t>רפואה</a:t>
            </a:r>
            <a:r>
              <a:rPr lang="ar-SA" dirty="0" smtClean="0">
                <a:latin typeface="Arial" charset="0"/>
                <a:cs typeface="Arial" charset="0"/>
              </a:rPr>
              <a:t>)</a:t>
            </a:r>
            <a:endParaRPr lang="he-IL" dirty="0" smtClean="0">
              <a:latin typeface="Arial" charset="0"/>
              <a:cs typeface="Arial" charset="0"/>
            </a:endParaRPr>
          </a:p>
          <a:p>
            <a:pPr marL="457200" indent="-457200">
              <a:lnSpc>
                <a:spcPts val="4200"/>
              </a:lnSpc>
              <a:buFont typeface="Wingdings" panose="05000000000000000000" pitchFamily="2" charset="2"/>
              <a:buChar char="ü"/>
              <a:defRPr/>
            </a:pPr>
            <a:r>
              <a:rPr lang="he-IL" sz="2800" dirty="0">
                <a:latin typeface="Arial" charset="0"/>
                <a:cs typeface="Arial" charset="0"/>
              </a:rPr>
              <a:t>האתגר הסביבתי </a:t>
            </a:r>
            <a:r>
              <a:rPr lang="ar-SA" sz="2800" dirty="0">
                <a:latin typeface="Arial" charset="0"/>
                <a:cs typeface="Arial" charset="0"/>
              </a:rPr>
              <a:t>- </a:t>
            </a:r>
            <a:r>
              <a:rPr lang="he-IL" sz="2800" dirty="0">
                <a:latin typeface="Arial" charset="0"/>
                <a:cs typeface="Arial" charset="0"/>
              </a:rPr>
              <a:t>ידע מקדם פתרונות </a:t>
            </a:r>
            <a:r>
              <a:rPr lang="he-IL" dirty="0" smtClean="0">
                <a:latin typeface="Arial" charset="0"/>
                <a:cs typeface="Arial" charset="0"/>
              </a:rPr>
              <a:t>(לימודי </a:t>
            </a:r>
            <a:r>
              <a:rPr lang="he-IL" dirty="0">
                <a:latin typeface="Arial" charset="0"/>
                <a:cs typeface="Arial" charset="0"/>
              </a:rPr>
              <a:t>הסביבה</a:t>
            </a:r>
            <a:r>
              <a:rPr lang="he-IL" dirty="0" smtClean="0">
                <a:latin typeface="Arial" charset="0"/>
                <a:cs typeface="Arial" charset="0"/>
              </a:rPr>
              <a:t>)</a:t>
            </a:r>
          </a:p>
          <a:p>
            <a:pPr marL="457200" indent="-457200">
              <a:lnSpc>
                <a:spcPts val="4200"/>
              </a:lnSpc>
              <a:buFont typeface="Wingdings" panose="05000000000000000000" pitchFamily="2" charset="2"/>
              <a:buChar char="ü"/>
              <a:defRPr/>
            </a:pPr>
            <a:r>
              <a:rPr lang="he-IL" sz="2800" dirty="0">
                <a:latin typeface="Arial" charset="0"/>
                <a:cs typeface="Arial" charset="0"/>
              </a:rPr>
              <a:t>המצפן הירוק </a:t>
            </a:r>
            <a:r>
              <a:rPr lang="en-US" sz="2800" dirty="0">
                <a:latin typeface="Arial" charset="0"/>
                <a:cs typeface="Arial" charset="0"/>
              </a:rPr>
              <a:t>- </a:t>
            </a:r>
            <a:r>
              <a:rPr lang="he-IL" sz="2800" dirty="0">
                <a:latin typeface="Arial" charset="0"/>
                <a:cs typeface="Arial" charset="0"/>
              </a:rPr>
              <a:t>שיקולים סביבתיים בפיתוח מוצרים ופתרונות סביבתיים </a:t>
            </a:r>
            <a:r>
              <a:rPr lang="en-US" sz="2800" dirty="0">
                <a:latin typeface="Arial" charset="0"/>
                <a:cs typeface="Arial" charset="0"/>
              </a:rPr>
              <a:t>– </a:t>
            </a:r>
            <a:r>
              <a:rPr lang="he-IL" sz="2800" dirty="0">
                <a:latin typeface="Arial" charset="0"/>
                <a:cs typeface="Arial" charset="0"/>
              </a:rPr>
              <a:t>חברתיים </a:t>
            </a:r>
            <a:r>
              <a:rPr lang="he-IL" dirty="0" smtClean="0">
                <a:latin typeface="Arial" charset="0"/>
                <a:cs typeface="Arial" charset="0"/>
              </a:rPr>
              <a:t>(</a:t>
            </a:r>
            <a:r>
              <a:rPr lang="he-IL" dirty="0">
                <a:latin typeface="Arial" charset="0"/>
                <a:cs typeface="Arial" charset="0"/>
              </a:rPr>
              <a:t>לימודי הסביבה</a:t>
            </a:r>
            <a:r>
              <a:rPr lang="he-IL" dirty="0" smtClean="0">
                <a:latin typeface="Arial" charset="0"/>
                <a:cs typeface="Arial" charset="0"/>
              </a:rPr>
              <a:t>)</a:t>
            </a:r>
          </a:p>
          <a:p>
            <a:pPr marL="457200" indent="-457200">
              <a:lnSpc>
                <a:spcPts val="4200"/>
              </a:lnSpc>
              <a:buFont typeface="Wingdings" panose="05000000000000000000" pitchFamily="2" charset="2"/>
              <a:buChar char="ü"/>
              <a:defRPr/>
            </a:pPr>
            <a:r>
              <a:rPr lang="he-IL" sz="2800" dirty="0">
                <a:latin typeface="Arial" charset="0"/>
                <a:cs typeface="Arial" charset="0"/>
              </a:rPr>
              <a:t>אתיקה סביבתית ומעורבות חברתית </a:t>
            </a:r>
            <a:r>
              <a:rPr lang="he-IL" dirty="0">
                <a:latin typeface="Arial" charset="0"/>
                <a:cs typeface="Arial" charset="0"/>
              </a:rPr>
              <a:t>(לימודי הסביבה</a:t>
            </a:r>
            <a:r>
              <a:rPr lang="he-IL" dirty="0" smtClean="0">
                <a:latin typeface="Arial" charset="0"/>
                <a:cs typeface="Arial" charset="0"/>
              </a:rPr>
              <a:t>)</a:t>
            </a:r>
            <a:endParaRPr lang="he-IL" dirty="0">
              <a:latin typeface="Arial" charset="0"/>
              <a:cs typeface="Arial" charset="0"/>
            </a:endParaRPr>
          </a:p>
          <a:p>
            <a:pPr marL="457200" indent="-457200">
              <a:lnSpc>
                <a:spcPts val="4200"/>
              </a:lnSpc>
              <a:buFont typeface="Wingdings" panose="05000000000000000000" pitchFamily="2" charset="2"/>
              <a:buChar char="ü"/>
              <a:defRPr/>
            </a:pPr>
            <a:r>
              <a:rPr lang="he-IL" sz="2800" dirty="0">
                <a:latin typeface="Arial" charset="0"/>
                <a:cs typeface="Arial" charset="0"/>
              </a:rPr>
              <a:t>ילדים ובעלי חיים</a:t>
            </a:r>
            <a:r>
              <a:rPr lang="en-US" sz="2800" dirty="0">
                <a:latin typeface="Arial" charset="0"/>
                <a:cs typeface="Arial" charset="0"/>
              </a:rPr>
              <a:t>: </a:t>
            </a:r>
            <a:r>
              <a:rPr lang="he-IL" sz="2800" dirty="0">
                <a:latin typeface="Arial" charset="0"/>
                <a:cs typeface="Arial" charset="0"/>
              </a:rPr>
              <a:t>סוגיות היסטוריות</a:t>
            </a:r>
            <a:r>
              <a:rPr lang="en-US" sz="2800" dirty="0">
                <a:latin typeface="Arial" charset="0"/>
                <a:cs typeface="Arial" charset="0"/>
              </a:rPr>
              <a:t>, </a:t>
            </a:r>
            <a:r>
              <a:rPr lang="he-IL" sz="2800" dirty="0">
                <a:latin typeface="Arial" charset="0"/>
                <a:cs typeface="Arial" charset="0"/>
              </a:rPr>
              <a:t>חברתיות </a:t>
            </a:r>
            <a:r>
              <a:rPr lang="he-IL" sz="2800" dirty="0" smtClean="0">
                <a:latin typeface="Arial" charset="0"/>
                <a:cs typeface="Arial" charset="0"/>
              </a:rPr>
              <a:t>וחינוכיות </a:t>
            </a:r>
            <a:r>
              <a:rPr lang="he-IL" dirty="0" smtClean="0">
                <a:latin typeface="Arial" charset="0"/>
                <a:cs typeface="Arial" charset="0"/>
              </a:rPr>
              <a:t>(רוח)</a:t>
            </a:r>
            <a:endParaRPr lang="he-IL" altLang="en-US" dirty="0">
              <a:latin typeface="Arial" charset="0"/>
              <a:cs typeface="Arial" charset="0"/>
            </a:endParaRPr>
          </a:p>
          <a:p>
            <a:pPr marL="457200" indent="-457200">
              <a:lnSpc>
                <a:spcPts val="4200"/>
              </a:lnSpc>
              <a:buFont typeface="Wingdings" panose="05000000000000000000" pitchFamily="2" charset="2"/>
              <a:buChar char="ü"/>
              <a:defRPr/>
            </a:pPr>
            <a:endParaRPr lang="he-IL" altLang="en-US" sz="2800" dirty="0" smtClean="0">
              <a:latin typeface="Arial" charset="0"/>
              <a:cs typeface="Arial" charset="0"/>
            </a:endParaRPr>
          </a:p>
        </p:txBody>
      </p:sp>
      <p:sp>
        <p:nvSpPr>
          <p:cNvPr id="21507"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
        <p:nvSpPr>
          <p:cNvPr id="21508" name="Text Box 10"/>
          <p:cNvSpPr txBox="1">
            <a:spLocks noChangeArrowheads="1"/>
          </p:cNvSpPr>
          <p:nvPr/>
        </p:nvSpPr>
        <p:spPr bwMode="auto">
          <a:xfrm>
            <a:off x="620097" y="668338"/>
            <a:ext cx="82381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dirty="0">
                <a:cs typeface="Arial" pitchFamily="34" charset="0"/>
              </a:rPr>
              <a:t>קורסים נוספים</a:t>
            </a:r>
            <a:r>
              <a:rPr lang="he-IL" altLang="en-US" b="1" dirty="0">
                <a:cs typeface="Arial" pitchFamily="34" charset="0"/>
              </a:rPr>
              <a:t> (שנים ב</a:t>
            </a:r>
            <a:r>
              <a:rPr lang="he-IL" altLang="en-US" b="1" dirty="0" smtClean="0">
                <a:cs typeface="Arial" pitchFamily="34" charset="0"/>
              </a:rPr>
              <a:t>’-</a:t>
            </a:r>
            <a:r>
              <a:rPr lang="he-IL" altLang="en-US" b="1" dirty="0">
                <a:cs typeface="Arial" pitchFamily="34" charset="0"/>
              </a:rPr>
              <a:t>ג</a:t>
            </a:r>
            <a:r>
              <a:rPr lang="he-IL" altLang="en-US" b="1" dirty="0" smtClean="0">
                <a:cs typeface="Arial" pitchFamily="34" charset="0"/>
              </a:rPr>
              <a:t>’) </a:t>
            </a:r>
            <a:r>
              <a:rPr lang="he-IL" altLang="en-US" b="1" dirty="0">
                <a:cs typeface="Arial" pitchFamily="34" charset="0"/>
              </a:rPr>
              <a:t>– השלמה </a:t>
            </a:r>
            <a:r>
              <a:rPr lang="he-IL" altLang="en-US" b="1" dirty="0" smtClean="0">
                <a:cs typeface="Arial" pitchFamily="34" charset="0"/>
              </a:rPr>
              <a:t>ל- 147 נק'</a:t>
            </a:r>
            <a:endParaRPr lang="he-IL" altLang="en-US" b="1" dirty="0">
              <a:cs typeface="Arial" pitchFamily="34" charset="0"/>
            </a:endParaRPr>
          </a:p>
        </p:txBody>
      </p:sp>
      <p:sp>
        <p:nvSpPr>
          <p:cNvPr id="2" name="TextBox 1"/>
          <p:cNvSpPr txBox="1"/>
          <p:nvPr/>
        </p:nvSpPr>
        <p:spPr>
          <a:xfrm>
            <a:off x="2051720" y="1431736"/>
            <a:ext cx="1890262" cy="461665"/>
          </a:xfrm>
          <a:prstGeom prst="rect">
            <a:avLst/>
          </a:prstGeom>
          <a:noFill/>
        </p:spPr>
        <p:txBody>
          <a:bodyPr wrap="none" rtlCol="1">
            <a:spAutoFit/>
          </a:bodyPr>
          <a:lstStyle/>
          <a:p>
            <a:r>
              <a:rPr lang="he-IL" dirty="0" smtClean="0">
                <a:latin typeface="Arial" panose="020B0604020202020204" pitchFamily="34" charset="0"/>
                <a:cs typeface="Arial" panose="020B0604020202020204" pitchFamily="34" charset="0"/>
              </a:rPr>
              <a:t>(עד 2 קורסים)</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117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9750" y="1230313"/>
            <a:ext cx="78486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000"/>
              </a:lnSpc>
              <a:spcBef>
                <a:spcPct val="50000"/>
              </a:spcBef>
              <a:buFontTx/>
              <a:buNone/>
            </a:pPr>
            <a:r>
              <a:rPr lang="he-IL" altLang="en-US" sz="2400">
                <a:latin typeface="Arial" pitchFamily="34" charset="0"/>
                <a:cs typeface="Arial" pitchFamily="34" charset="0"/>
              </a:rPr>
              <a:t>תלמיד שילמד קורסי בחירה נוספים מעבר למחויב לתואר יהיה רשאי, עם סיום לימודיו לתואר, להודיע למזכירות התלמידים אילו קורסים להוציא מתכנית לימודיו ומשקלול הציון הסופי לתואר ולהעבירם למסגרת קורסים עודפים (997).</a:t>
            </a:r>
          </a:p>
        </p:txBody>
      </p:sp>
      <p:sp>
        <p:nvSpPr>
          <p:cNvPr id="15364" name="Rectangle 5"/>
          <p:cNvSpPr>
            <a:spLocks noChangeArrowheads="1"/>
          </p:cNvSpPr>
          <p:nvPr/>
        </p:nvSpPr>
        <p:spPr bwMode="auto">
          <a:xfrm>
            <a:off x="1530350" y="4173538"/>
            <a:ext cx="6858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4000"/>
              </a:lnSpc>
              <a:spcBef>
                <a:spcPct val="50000"/>
              </a:spcBef>
              <a:buFontTx/>
              <a:buNone/>
            </a:pPr>
            <a:r>
              <a:rPr lang="he-IL" altLang="en-US" sz="2400">
                <a:latin typeface="Arial" pitchFamily="34" charset="0"/>
                <a:cs typeface="Arial" pitchFamily="34" charset="0"/>
              </a:rPr>
              <a:t>ביה"ס לחינוך מאשר לסטודנטים להשתתף בקורסים של הפקולטה שיחשבו להם לצורך תעודת הוראה.  </a:t>
            </a:r>
            <a:r>
              <a:rPr lang="en-US" altLang="en-US" sz="2400">
                <a:latin typeface="Arial" pitchFamily="34" charset="0"/>
                <a:cs typeface="Arial" pitchFamily="34" charset="0"/>
              </a:rPr>
              <a:t/>
            </a:r>
            <a:br>
              <a:rPr lang="en-US" altLang="en-US" sz="2400">
                <a:latin typeface="Arial" pitchFamily="34" charset="0"/>
                <a:cs typeface="Arial" pitchFamily="34" charset="0"/>
              </a:rPr>
            </a:br>
            <a:r>
              <a:rPr lang="he-IL" altLang="en-US" sz="2400">
                <a:latin typeface="Arial" pitchFamily="34" charset="0"/>
                <a:cs typeface="Arial" pitchFamily="34" charset="0"/>
              </a:rPr>
              <a:t>פרטים בידיעון ב ''לימודי תעודת הוראה''.</a:t>
            </a:r>
          </a:p>
        </p:txBody>
      </p:sp>
      <p:sp>
        <p:nvSpPr>
          <p:cNvPr id="22532" name="Text Box 9"/>
          <p:cNvSpPr txBox="1">
            <a:spLocks noChangeArrowheads="1"/>
          </p:cNvSpPr>
          <p:nvPr/>
        </p:nvSpPr>
        <p:spPr bwMode="auto">
          <a:xfrm>
            <a:off x="6057900" y="836613"/>
            <a:ext cx="233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sz="2800" b="1" u="sng">
                <a:latin typeface="Arial" pitchFamily="34" charset="0"/>
                <a:cs typeface="Arial" pitchFamily="34" charset="0"/>
              </a:rPr>
              <a:t>קורסים עודפים</a:t>
            </a:r>
            <a:endParaRPr lang="en-US" altLang="en-US" sz="2800" b="1" u="sng">
              <a:latin typeface="Arial" pitchFamily="34" charset="0"/>
              <a:cs typeface="Arial" pitchFamily="34" charset="0"/>
            </a:endParaRPr>
          </a:p>
        </p:txBody>
      </p:sp>
      <p:sp>
        <p:nvSpPr>
          <p:cNvPr id="15366" name="Text Box 9"/>
          <p:cNvSpPr txBox="1">
            <a:spLocks noChangeArrowheads="1"/>
          </p:cNvSpPr>
          <p:nvPr/>
        </p:nvSpPr>
        <p:spPr bwMode="auto">
          <a:xfrm>
            <a:off x="4564063" y="3776663"/>
            <a:ext cx="3824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sz="2800" b="1" u="sng">
                <a:latin typeface="Arial" pitchFamily="34" charset="0"/>
                <a:cs typeface="Arial" pitchFamily="34" charset="0"/>
              </a:rPr>
              <a:t>תעודת הוראה  (משנה ג')</a:t>
            </a:r>
          </a:p>
          <a:p>
            <a:pPr eaLnBrk="1" hangingPunct="1">
              <a:spcBef>
                <a:spcPct val="0"/>
              </a:spcBef>
              <a:buFontTx/>
              <a:buNone/>
            </a:pPr>
            <a:endParaRPr lang="en-US" altLang="en-US" sz="2800" b="1" u="sng">
              <a:latin typeface="Arial" pitchFamily="34" charset="0"/>
              <a:cs typeface="Arial" pitchFamily="34" charset="0"/>
            </a:endParaRPr>
          </a:p>
        </p:txBody>
      </p:sp>
      <p:sp>
        <p:nvSpPr>
          <p:cNvPr id="22534"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p:cNvSpPr txBox="1">
            <a:spLocks noChangeArrowheads="1"/>
          </p:cNvSpPr>
          <p:nvPr/>
        </p:nvSpPr>
        <p:spPr bwMode="auto">
          <a:xfrm>
            <a:off x="2516188" y="765175"/>
            <a:ext cx="411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תנאי מעבר משנה לשנה</a:t>
            </a:r>
            <a:endParaRPr lang="en-US" altLang="en-US" b="1" u="sng">
              <a:latin typeface="Arial" pitchFamily="34" charset="0"/>
              <a:cs typeface="Arial" pitchFamily="34" charset="0"/>
            </a:endParaRPr>
          </a:p>
        </p:txBody>
      </p:sp>
      <p:sp>
        <p:nvSpPr>
          <p:cNvPr id="14340" name="Text Box 2"/>
          <p:cNvSpPr txBox="1">
            <a:spLocks noChangeArrowheads="1"/>
          </p:cNvSpPr>
          <p:nvPr/>
        </p:nvSpPr>
        <p:spPr bwMode="auto">
          <a:xfrm>
            <a:off x="468313" y="1628775"/>
            <a:ext cx="7848600" cy="4545013"/>
          </a:xfrm>
          <a:prstGeom prst="rect">
            <a:avLst/>
          </a:prstGeom>
          <a:noFill/>
          <a:ln w="9525">
            <a:noFill/>
            <a:miter lim="800000"/>
            <a:headEnd/>
            <a:tailEnd/>
          </a:ln>
        </p:spPr>
        <p:txBody>
          <a:bodyPr>
            <a:spAutoFit/>
          </a:bodyPr>
          <a:lstStyle/>
          <a:p>
            <a:pPr>
              <a:lnSpc>
                <a:spcPts val="4000"/>
              </a:lnSpc>
              <a:spcBef>
                <a:spcPct val="50000"/>
              </a:spcBef>
              <a:buFont typeface="Arial" pitchFamily="34" charset="0"/>
              <a:buChar char="•"/>
              <a:defRPr/>
            </a:pPr>
            <a:r>
              <a:rPr lang="he-IL" sz="2800" dirty="0">
                <a:latin typeface="Arial" pitchFamily="34" charset="0"/>
                <a:cs typeface="Arial" pitchFamily="34" charset="0"/>
              </a:rPr>
              <a:t> חובה להיבחן בכל הקורסים אליהם נרשמתם.</a:t>
            </a:r>
          </a:p>
          <a:p>
            <a:pPr>
              <a:lnSpc>
                <a:spcPts val="4000"/>
              </a:lnSpc>
              <a:spcBef>
                <a:spcPct val="50000"/>
              </a:spcBef>
              <a:buFont typeface="Arial" pitchFamily="34" charset="0"/>
              <a:buChar char="•"/>
              <a:defRPr/>
            </a:pPr>
            <a:r>
              <a:rPr lang="he-IL" sz="2800" dirty="0">
                <a:latin typeface="Arial" pitchFamily="34" charset="0"/>
                <a:cs typeface="Arial" pitchFamily="34" charset="0"/>
              </a:rPr>
              <a:t> אין אפשרות לצבור יותר משלושה כישלונות.</a:t>
            </a:r>
          </a:p>
          <a:p>
            <a:pPr marL="273050" indent="-273050">
              <a:lnSpc>
                <a:spcPts val="4000"/>
              </a:lnSpc>
              <a:spcBef>
                <a:spcPct val="50000"/>
              </a:spcBef>
              <a:buFont typeface="Arial" pitchFamily="34" charset="0"/>
              <a:buChar char="•"/>
              <a:defRPr/>
            </a:pPr>
            <a:r>
              <a:rPr lang="he-IL" sz="2800" dirty="0">
                <a:latin typeface="Arial" pitchFamily="34" charset="0"/>
                <a:cs typeface="Arial" pitchFamily="34" charset="0"/>
              </a:rPr>
              <a:t>כישלון במבוא לביולוגיה א' יגרור הפסקת לימודים.</a:t>
            </a:r>
          </a:p>
          <a:p>
            <a:pPr marL="273050" indent="-273050">
              <a:lnSpc>
                <a:spcPts val="4000"/>
              </a:lnSpc>
              <a:spcBef>
                <a:spcPct val="50000"/>
              </a:spcBef>
              <a:buFont typeface="Arial" pitchFamily="34" charset="0"/>
              <a:buChar char="•"/>
              <a:defRPr/>
            </a:pPr>
            <a:r>
              <a:rPr lang="he-IL" sz="2800" dirty="0">
                <a:latin typeface="Arial" pitchFamily="34" charset="0"/>
                <a:cs typeface="Arial" pitchFamily="34" charset="0"/>
              </a:rPr>
              <a:t>קבלת ציון נכשל בקורס אחד </a:t>
            </a:r>
            <a:r>
              <a:rPr lang="he-IL" altLang="en-US" sz="2800" dirty="0">
                <a:latin typeface="Arial" pitchFamily="34" charset="0"/>
                <a:cs typeface="Arial" pitchFamily="34" charset="0"/>
              </a:rPr>
              <a:t>(שאינו מבוא לביולוגיה א') </a:t>
            </a:r>
            <a:r>
              <a:rPr lang="he-IL" sz="2800" dirty="0">
                <a:latin typeface="Arial" pitchFamily="34" charset="0"/>
                <a:cs typeface="Arial" pitchFamily="34" charset="0"/>
              </a:rPr>
              <a:t>מאפשרת המשך לימודים</a:t>
            </a:r>
            <a:r>
              <a:rPr lang="he-IL" sz="2800" dirty="0" smtClean="0">
                <a:latin typeface="Arial" pitchFamily="34" charset="0"/>
                <a:cs typeface="Arial" pitchFamily="34" charset="0"/>
              </a:rPr>
              <a:t>, </a:t>
            </a:r>
            <a:r>
              <a:rPr lang="he-IL" sz="2800" dirty="0">
                <a:latin typeface="Arial" pitchFamily="34" charset="0"/>
                <a:cs typeface="Arial" pitchFamily="34" charset="0"/>
              </a:rPr>
              <a:t>אולם יש ללמוד מחדש את הקורס ולשלם שכ"ל עבורו.</a:t>
            </a:r>
          </a:p>
          <a:p>
            <a:pPr>
              <a:lnSpc>
                <a:spcPts val="4000"/>
              </a:lnSpc>
              <a:spcBef>
                <a:spcPct val="50000"/>
              </a:spcBef>
              <a:buFont typeface="Arial" pitchFamily="34" charset="0"/>
              <a:buChar char="•"/>
              <a:defRPr/>
            </a:pPr>
            <a:r>
              <a:rPr lang="he-IL" sz="2800" dirty="0">
                <a:latin typeface="Arial" pitchFamily="34" charset="0"/>
                <a:cs typeface="Arial" pitchFamily="34" charset="0"/>
              </a:rPr>
              <a:t> כישלון חוזר בקורס חובה יגרור הפסקת לימודים.</a:t>
            </a:r>
          </a:p>
        </p:txBody>
      </p:sp>
      <p:sp>
        <p:nvSpPr>
          <p:cNvPr id="23556"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3235325" y="549275"/>
            <a:ext cx="2632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תיקון ציון חיובי</a:t>
            </a:r>
            <a:endParaRPr lang="en-US" altLang="en-US" b="1" u="sng">
              <a:latin typeface="Arial" pitchFamily="34" charset="0"/>
              <a:cs typeface="Arial" pitchFamily="34" charset="0"/>
            </a:endParaRPr>
          </a:p>
        </p:txBody>
      </p:sp>
      <p:sp>
        <p:nvSpPr>
          <p:cNvPr id="6" name="Text Box 2"/>
          <p:cNvSpPr txBox="1">
            <a:spLocks noChangeArrowheads="1"/>
          </p:cNvSpPr>
          <p:nvPr/>
        </p:nvSpPr>
        <p:spPr bwMode="auto">
          <a:xfrm>
            <a:off x="179388" y="1638300"/>
            <a:ext cx="8748712" cy="2144713"/>
          </a:xfrm>
          <a:prstGeom prst="rect">
            <a:avLst/>
          </a:prstGeom>
          <a:noFill/>
          <a:ln w="9525">
            <a:noFill/>
            <a:miter lim="800000"/>
            <a:headEnd/>
            <a:tailEnd/>
          </a:ln>
        </p:spPr>
        <p:txBody>
          <a:bodyPr>
            <a:spAutoFit/>
          </a:bodyPr>
          <a:lstStyle/>
          <a:p>
            <a:pPr marL="268288" indent="-268288">
              <a:lnSpc>
                <a:spcPts val="4000"/>
              </a:lnSpc>
              <a:spcBef>
                <a:spcPts val="0"/>
              </a:spcBef>
              <a:buFont typeface="Arial" pitchFamily="34" charset="0"/>
              <a:buChar char="•"/>
              <a:defRPr/>
            </a:pPr>
            <a:r>
              <a:rPr lang="he-IL" dirty="0">
                <a:latin typeface="Arial" pitchFamily="34" charset="0"/>
                <a:cs typeface="Arial" pitchFamily="34" charset="0"/>
              </a:rPr>
              <a:t> ניתן לתקן ציון חיובי שהתקבל במועד א' ע"י בחינה במועד ב', אולם רק במהלך שנה שוטפת</a:t>
            </a:r>
          </a:p>
          <a:p>
            <a:pPr marL="173038" indent="-173038">
              <a:lnSpc>
                <a:spcPts val="4000"/>
              </a:lnSpc>
              <a:spcBef>
                <a:spcPts val="0"/>
              </a:spcBef>
              <a:buFont typeface="Arial" pitchFamily="34" charset="0"/>
              <a:buChar char="•"/>
              <a:defRPr/>
            </a:pPr>
            <a:r>
              <a:rPr lang="he-IL" dirty="0">
                <a:latin typeface="Arial" pitchFamily="34" charset="0"/>
                <a:cs typeface="Arial" pitchFamily="34" charset="0"/>
              </a:rPr>
              <a:t> רישום לשיפור ציון חיובי במועד ב' - באינטרנט בסעיף "שיפור ציון חיובי"</a:t>
            </a:r>
          </a:p>
          <a:p>
            <a:pPr marL="173038" indent="-173038">
              <a:lnSpc>
                <a:spcPts val="4000"/>
              </a:lnSpc>
              <a:spcBef>
                <a:spcPts val="0"/>
              </a:spcBef>
              <a:buFont typeface="Arial" pitchFamily="34" charset="0"/>
              <a:buChar char="•"/>
              <a:defRPr/>
            </a:pPr>
            <a:r>
              <a:rPr lang="he-IL" dirty="0">
                <a:latin typeface="Arial" pitchFamily="34" charset="0"/>
                <a:cs typeface="Arial" pitchFamily="34" charset="0"/>
              </a:rPr>
              <a:t> הציון האחרון הוא הציון הקובע</a:t>
            </a:r>
          </a:p>
        </p:txBody>
      </p:sp>
      <p:sp>
        <p:nvSpPr>
          <p:cNvPr id="24580" name="Text Box 9"/>
          <p:cNvSpPr txBox="1">
            <a:spLocks noChangeArrowheads="1"/>
          </p:cNvSpPr>
          <p:nvPr/>
        </p:nvSpPr>
        <p:spPr bwMode="auto">
          <a:xfrm>
            <a:off x="3354388" y="1196975"/>
            <a:ext cx="539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a:latin typeface="Arial" pitchFamily="34" charset="0"/>
                <a:cs typeface="Arial" pitchFamily="34" charset="0"/>
              </a:rPr>
              <a:t>במהלך שנת לימודים "שוטפת":</a:t>
            </a:r>
            <a:endParaRPr lang="en-US" altLang="en-US" b="1">
              <a:latin typeface="Arial" pitchFamily="34" charset="0"/>
              <a:cs typeface="Arial" pitchFamily="34" charset="0"/>
            </a:endParaRPr>
          </a:p>
        </p:txBody>
      </p:sp>
      <p:sp>
        <p:nvSpPr>
          <p:cNvPr id="24581" name="Text Box 9"/>
          <p:cNvSpPr txBox="1">
            <a:spLocks noChangeArrowheads="1"/>
          </p:cNvSpPr>
          <p:nvPr/>
        </p:nvSpPr>
        <p:spPr bwMode="auto">
          <a:xfrm>
            <a:off x="3354388" y="4076700"/>
            <a:ext cx="5297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a:latin typeface="Arial" pitchFamily="34" charset="0"/>
                <a:cs typeface="Arial" pitchFamily="34" charset="0"/>
              </a:rPr>
              <a:t>במהלך שנת לימודים "עוקבת":</a:t>
            </a:r>
            <a:endParaRPr lang="en-US" altLang="en-US" b="1">
              <a:latin typeface="Arial" pitchFamily="34" charset="0"/>
              <a:cs typeface="Arial" pitchFamily="34" charset="0"/>
            </a:endParaRPr>
          </a:p>
        </p:txBody>
      </p:sp>
      <p:sp>
        <p:nvSpPr>
          <p:cNvPr id="9" name="Text Box 9"/>
          <p:cNvSpPr txBox="1">
            <a:spLocks noChangeArrowheads="1"/>
          </p:cNvSpPr>
          <p:nvPr/>
        </p:nvSpPr>
        <p:spPr bwMode="auto">
          <a:xfrm>
            <a:off x="506413" y="4637088"/>
            <a:ext cx="8421687" cy="2041525"/>
          </a:xfrm>
          <a:prstGeom prst="rect">
            <a:avLst/>
          </a:prstGeom>
          <a:noFill/>
          <a:ln w="9525">
            <a:noFill/>
            <a:miter lim="800000"/>
            <a:headEnd/>
            <a:tailEnd/>
          </a:ln>
        </p:spPr>
        <p:txBody>
          <a:bodyPr>
            <a:spAutoFit/>
          </a:bodyPr>
          <a:lstStyle/>
          <a:p>
            <a:pPr eaLnBrk="1" hangingPunct="1">
              <a:lnSpc>
                <a:spcPts val="3800"/>
              </a:lnSpc>
              <a:buFont typeface="Arial" pitchFamily="34" charset="0"/>
              <a:buChar char="•"/>
              <a:defRPr/>
            </a:pPr>
            <a:r>
              <a:rPr lang="he-IL" dirty="0">
                <a:latin typeface="Arial" pitchFamily="34" charset="0"/>
                <a:cs typeface="Arial" pitchFamily="34" charset="0"/>
              </a:rPr>
              <a:t>  ניתן לשפר ציון חיובי של שני קורסים לכל היותר בכל התואר.</a:t>
            </a:r>
          </a:p>
          <a:p>
            <a:pPr marL="266700" indent="-266700" eaLnBrk="1" hangingPunct="1">
              <a:lnSpc>
                <a:spcPts val="3800"/>
              </a:lnSpc>
              <a:buFont typeface="Arial" pitchFamily="34" charset="0"/>
              <a:buChar char="•"/>
              <a:defRPr/>
            </a:pPr>
            <a:r>
              <a:rPr lang="he-IL" dirty="0">
                <a:latin typeface="Arial" pitchFamily="34" charset="0"/>
                <a:cs typeface="Arial" pitchFamily="34" charset="0"/>
              </a:rPr>
              <a:t>התיקון יעשה בשנת לימודים עוקבת ולאחר רישום חוזר ועמידה בכל מטלות הקורס.</a:t>
            </a:r>
          </a:p>
          <a:p>
            <a:pPr marL="266700" indent="-266700" eaLnBrk="1" hangingPunct="1">
              <a:lnSpc>
                <a:spcPts val="3800"/>
              </a:lnSpc>
              <a:buFont typeface="Arial" pitchFamily="34" charset="0"/>
              <a:buChar char="•"/>
              <a:defRPr/>
            </a:pPr>
            <a:r>
              <a:rPr lang="he-IL" dirty="0">
                <a:latin typeface="Arial" pitchFamily="34" charset="0"/>
                <a:cs typeface="Arial" pitchFamily="34" charset="0"/>
              </a:rPr>
              <a:t>נדרש שכ"ל נוסף.</a:t>
            </a:r>
            <a:endParaRPr lang="en-US" dirty="0">
              <a:latin typeface="Arial" pitchFamily="34" charset="0"/>
              <a:cs typeface="Arial" pitchFamily="34" charset="0"/>
            </a:endParaRPr>
          </a:p>
        </p:txBody>
      </p:sp>
      <p:sp>
        <p:nvSpPr>
          <p:cNvPr id="24583"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תכנית הלימודים</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11488" y="1330325"/>
            <a:ext cx="3127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dirty="0">
                <a:latin typeface="Arial" pitchFamily="34" charset="0"/>
                <a:cs typeface="Arial" pitchFamily="34" charset="0"/>
              </a:rPr>
              <a:t>למה  </a:t>
            </a:r>
            <a:r>
              <a:rPr lang="en-US" altLang="en-US" b="1" u="sng" dirty="0">
                <a:latin typeface="Arial" pitchFamily="34" charset="0"/>
                <a:cs typeface="Arial" pitchFamily="34" charset="0"/>
              </a:rPr>
              <a:t>Bidding</a:t>
            </a:r>
            <a:r>
              <a:rPr lang="he-IL" altLang="he-IL" b="1" u="sng" dirty="0">
                <a:latin typeface="Arial" pitchFamily="34" charset="0"/>
                <a:cs typeface="Arial" pitchFamily="34" charset="0"/>
              </a:rPr>
              <a:t> ?</a:t>
            </a:r>
            <a:r>
              <a:rPr lang="en-US" altLang="en-US" b="1" dirty="0">
                <a:latin typeface="Arial" pitchFamily="34" charset="0"/>
                <a:cs typeface="Arial" pitchFamily="34" charset="0"/>
              </a:rPr>
              <a:t> </a:t>
            </a:r>
            <a:endParaRPr lang="en-US" altLang="he-IL" b="1" dirty="0">
              <a:latin typeface="Arial" pitchFamily="34" charset="0"/>
              <a:cs typeface="Arial" pitchFamily="34" charset="0"/>
            </a:endParaRPr>
          </a:p>
        </p:txBody>
      </p:sp>
      <p:sp>
        <p:nvSpPr>
          <p:cNvPr id="13315" name="Text Box 3"/>
          <p:cNvSpPr txBox="1">
            <a:spLocks noChangeArrowheads="1"/>
          </p:cNvSpPr>
          <p:nvPr/>
        </p:nvSpPr>
        <p:spPr bwMode="auto">
          <a:xfrm>
            <a:off x="381000" y="1903413"/>
            <a:ext cx="838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50000"/>
              </a:lnSpc>
              <a:spcBef>
                <a:spcPct val="0"/>
              </a:spcBef>
              <a:buFontTx/>
              <a:buNone/>
            </a:pPr>
            <a:r>
              <a:rPr lang="he-IL" altLang="en-US" sz="2800">
                <a:latin typeface="Arial" pitchFamily="34" charset="0"/>
                <a:cs typeface="Arial" pitchFamily="34" charset="0"/>
              </a:rPr>
              <a:t>1. קורסים בהם מספר המקומות מוגבל (למשל מעבדות).</a:t>
            </a:r>
          </a:p>
          <a:p>
            <a:pPr>
              <a:lnSpc>
                <a:spcPct val="150000"/>
              </a:lnSpc>
              <a:spcBef>
                <a:spcPct val="0"/>
              </a:spcBef>
              <a:buFontTx/>
              <a:buNone/>
            </a:pPr>
            <a:r>
              <a:rPr lang="he-IL" altLang="en-US" sz="2800">
                <a:latin typeface="Arial" pitchFamily="34" charset="0"/>
                <a:cs typeface="Arial" pitchFamily="34" charset="0"/>
              </a:rPr>
              <a:t>2. קורסים בהם יש מספר קבוצות במועדים שונים.</a:t>
            </a:r>
            <a:endParaRPr lang="en-US" altLang="en-US" sz="2800">
              <a:latin typeface="Arial" pitchFamily="34" charset="0"/>
              <a:cs typeface="Arial" pitchFamily="34" charset="0"/>
            </a:endParaRPr>
          </a:p>
          <a:p>
            <a:pPr>
              <a:lnSpc>
                <a:spcPct val="150000"/>
              </a:lnSpc>
              <a:spcBef>
                <a:spcPct val="0"/>
              </a:spcBef>
              <a:buFont typeface="Wingdings" pitchFamily="2" charset="2"/>
              <a:buChar char="ï"/>
            </a:pPr>
            <a:r>
              <a:rPr lang="he-IL" altLang="en-US" sz="2800">
                <a:latin typeface="Arial" pitchFamily="34" charset="0"/>
                <a:cs typeface="Arial" pitchFamily="34" charset="0"/>
                <a:sym typeface="Wingdings" pitchFamily="2" charset="2"/>
              </a:rPr>
              <a:t>השגת התאמה מקסימלית לרצונות האישיים.</a:t>
            </a:r>
          </a:p>
          <a:p>
            <a:pPr>
              <a:lnSpc>
                <a:spcPct val="150000"/>
              </a:lnSpc>
              <a:spcBef>
                <a:spcPct val="0"/>
              </a:spcBef>
              <a:buFont typeface="Wingdings" pitchFamily="2" charset="2"/>
              <a:buChar char="ï"/>
            </a:pPr>
            <a:r>
              <a:rPr lang="he-IL" altLang="en-US" sz="2800">
                <a:latin typeface="Arial" pitchFamily="34" charset="0"/>
                <a:cs typeface="Arial" pitchFamily="34" charset="0"/>
              </a:rPr>
              <a:t>מניעת תחושה של אפליה בקבלה לקורס / קבוצה.</a:t>
            </a:r>
            <a:endParaRPr lang="en-US" altLang="en-US" sz="2800">
              <a:latin typeface="Arial" pitchFamily="34" charset="0"/>
              <a:cs typeface="Arial" pitchFamily="34" charset="0"/>
            </a:endParaRPr>
          </a:p>
        </p:txBody>
      </p:sp>
      <p:sp>
        <p:nvSpPr>
          <p:cNvPr id="25604" name="Text Box 4"/>
          <p:cNvSpPr txBox="1">
            <a:spLocks noChangeArrowheads="1"/>
          </p:cNvSpPr>
          <p:nvPr/>
        </p:nvSpPr>
        <p:spPr bwMode="auto">
          <a:xfrm>
            <a:off x="2779713" y="476250"/>
            <a:ext cx="35909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50000"/>
              </a:lnSpc>
              <a:spcBef>
                <a:spcPct val="0"/>
              </a:spcBef>
              <a:buFontTx/>
              <a:buNone/>
            </a:pPr>
            <a:r>
              <a:rPr lang="he-IL" altLang="en-US" sz="2800" b="1">
                <a:latin typeface="Arial" pitchFamily="34" charset="0"/>
                <a:cs typeface="Arial" pitchFamily="34" charset="0"/>
              </a:rPr>
              <a:t>חשוב בעיקר בשנה ב'</a:t>
            </a:r>
            <a:endParaRPr lang="en-US" altLang="en-US" sz="2800">
              <a:latin typeface="Arial" pitchFamily="34" charset="0"/>
              <a:cs typeface="Arial" pitchFamily="34" charset="0"/>
            </a:endParaRPr>
          </a:p>
        </p:txBody>
      </p:sp>
      <p:sp>
        <p:nvSpPr>
          <p:cNvPr id="25605" name="Text Box 2"/>
          <p:cNvSpPr txBox="1">
            <a:spLocks noChangeArrowheads="1"/>
          </p:cNvSpPr>
          <p:nvPr/>
        </p:nvSpPr>
        <p:spPr bwMode="auto">
          <a:xfrm>
            <a:off x="4068763" y="0"/>
            <a:ext cx="100647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בידינג</a:t>
            </a:r>
            <a:endParaRPr lang="he-IL" altLang="en-US" sz="2800">
              <a:latin typeface="Arial" pitchFamily="34" charset="0"/>
              <a:cs typeface="Arial" pitchFamily="34" charset="0"/>
            </a:endParaRPr>
          </a:p>
        </p:txBody>
      </p:sp>
      <p:sp>
        <p:nvSpPr>
          <p:cNvPr id="6" name="TextBox 11"/>
          <p:cNvSpPr txBox="1">
            <a:spLocks noChangeArrowheads="1"/>
          </p:cNvSpPr>
          <p:nvPr/>
        </p:nvSpPr>
        <p:spPr bwMode="auto">
          <a:xfrm>
            <a:off x="306388" y="5322888"/>
            <a:ext cx="8531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a:latin typeface="Arial" pitchFamily="34" charset="0"/>
                <a:cs typeface="Arial" pitchFamily="34" charset="0"/>
              </a:rPr>
              <a:t>שינויים יבוצעו אישית במזכירות בשבועיים הראשונים של הסמסטר.</a:t>
            </a:r>
          </a:p>
        </p:txBody>
      </p:sp>
      <p:sp>
        <p:nvSpPr>
          <p:cNvPr id="7" name="Text Box 4"/>
          <p:cNvSpPr txBox="1">
            <a:spLocks noChangeArrowheads="1"/>
          </p:cNvSpPr>
          <p:nvPr/>
        </p:nvSpPr>
        <p:spPr bwMode="auto">
          <a:xfrm>
            <a:off x="215900" y="5876925"/>
            <a:ext cx="8712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dirty="0">
                <a:latin typeface="Arial" pitchFamily="34" charset="0"/>
                <a:cs typeface="Arial" pitchFamily="34" charset="0"/>
              </a:rPr>
              <a:t>רישום לקורסי בחירה יעשה אישית במזכירות ב-3 הימים הראשונים בסמסטר (ולא ב- </a:t>
            </a:r>
            <a:r>
              <a:rPr lang="en-US" altLang="en-US" sz="2400" dirty="0">
                <a:latin typeface="Arial" pitchFamily="34" charset="0"/>
                <a:cs typeface="Arial" pitchFamily="34" charset="0"/>
              </a:rPr>
              <a:t>Bidding</a:t>
            </a:r>
            <a:r>
              <a:rPr lang="he-IL" altLang="en-US" sz="2400" dirty="0">
                <a:latin typeface="Arial" pitchFamily="34" charset="0"/>
                <a:cs typeface="Arial" pitchFamily="34" charset="0"/>
              </a:rPr>
              <a:t>). </a:t>
            </a:r>
            <a:r>
              <a:rPr lang="he-IL" altLang="en-US" sz="2400" b="1" dirty="0">
                <a:solidFill>
                  <a:srgbClr val="FF0000"/>
                </a:solidFill>
                <a:latin typeface="Arial" pitchFamily="34" charset="0"/>
                <a:cs typeface="Arial" pitchFamily="34" charset="0"/>
              </a:rPr>
              <a:t>שימו לב לעדכונים בנושא באתר הפקולטה.</a:t>
            </a:r>
            <a:endParaRPr lang="en-US" altLang="en-US" sz="2400" b="1" dirty="0">
              <a:solidFill>
                <a:srgbClr val="FF0000"/>
              </a:solidFill>
              <a:latin typeface="Arial" pitchFamily="34" charset="0"/>
              <a:cs typeface="Arial" pitchFamily="34" charset="0"/>
            </a:endParaRPr>
          </a:p>
        </p:txBody>
      </p:sp>
      <p:sp>
        <p:nvSpPr>
          <p:cNvPr id="8" name="TextBox 11"/>
          <p:cNvSpPr txBox="1">
            <a:spLocks noChangeArrowheads="1"/>
          </p:cNvSpPr>
          <p:nvPr/>
        </p:nvSpPr>
        <p:spPr bwMode="auto">
          <a:xfrm>
            <a:off x="306388" y="4767263"/>
            <a:ext cx="8531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dirty="0">
                <a:latin typeface="Arial" pitchFamily="34" charset="0"/>
                <a:cs typeface="Arial" pitchFamily="34" charset="0"/>
              </a:rPr>
              <a:t>המקצה השני פתוח אך ורק עבור מי שלא הצליח להשתתף </a:t>
            </a:r>
            <a:r>
              <a:rPr lang="he-IL" altLang="en-US" sz="2400" dirty="0" smtClean="0">
                <a:latin typeface="Arial" pitchFamily="34" charset="0"/>
                <a:cs typeface="Arial" pitchFamily="34" charset="0"/>
              </a:rPr>
              <a:t>בראשון</a:t>
            </a:r>
            <a:endParaRPr lang="he-IL" alt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
        <p:nvSpPr>
          <p:cNvPr id="27651" name="Text Box 9"/>
          <p:cNvSpPr txBox="1">
            <a:spLocks noChangeArrowheads="1"/>
          </p:cNvSpPr>
          <p:nvPr/>
        </p:nvSpPr>
        <p:spPr bwMode="auto">
          <a:xfrm>
            <a:off x="2771775" y="549275"/>
            <a:ext cx="3883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a:latin typeface="Arial" pitchFamily="34" charset="0"/>
                <a:cs typeface="Arial" pitchFamily="34" charset="0"/>
              </a:rPr>
              <a:t>הסבר באתר הפקולטה</a:t>
            </a:r>
            <a:endParaRPr lang="en-US" altLang="en-US" b="1">
              <a:latin typeface="Arial" pitchFamily="34" charset="0"/>
              <a:cs typeface="Arial" pitchFamily="34" charset="0"/>
            </a:endParaRPr>
          </a:p>
        </p:txBody>
      </p:sp>
      <p:pic>
        <p:nvPicPr>
          <p:cNvPr id="276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3331" t="13886" r="24057" b="6248"/>
          <a:stretch/>
        </p:blipFill>
        <p:spPr bwMode="auto">
          <a:xfrm>
            <a:off x="1511251" y="1268759"/>
            <a:ext cx="6404071" cy="546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9"/>
          <p:cNvSpPr txBox="1">
            <a:spLocks noChangeArrowheads="1"/>
          </p:cNvSpPr>
          <p:nvPr/>
        </p:nvSpPr>
        <p:spPr bwMode="auto">
          <a:xfrm>
            <a:off x="1185496" y="980728"/>
            <a:ext cx="67730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dirty="0">
                <a:latin typeface="Arial" pitchFamily="34" charset="0"/>
                <a:cs typeface="Arial" pitchFamily="34" charset="0"/>
              </a:rPr>
              <a:t>או כניסה </a:t>
            </a:r>
            <a:r>
              <a:rPr lang="he-IL" altLang="en-US" b="1" dirty="0" smtClean="0">
                <a:latin typeface="Arial" pitchFamily="34" charset="0"/>
                <a:cs typeface="Arial" pitchFamily="34" charset="0"/>
              </a:rPr>
              <a:t>דרך אתר האוניברסיטה הראשי</a:t>
            </a:r>
            <a:endParaRPr lang="en-US" altLang="en-US" b="1" dirty="0">
              <a:latin typeface="Arial" pitchFamily="34" charset="0"/>
              <a:cs typeface="Arial" pitchFamily="34" charset="0"/>
            </a:endParaRPr>
          </a:p>
        </p:txBody>
      </p:sp>
      <p:sp>
        <p:nvSpPr>
          <p:cNvPr id="28677" name="Text Box 9"/>
          <p:cNvSpPr txBox="1">
            <a:spLocks noChangeArrowheads="1"/>
          </p:cNvSpPr>
          <p:nvPr/>
        </p:nvSpPr>
        <p:spPr bwMode="auto">
          <a:xfrm>
            <a:off x="2662238" y="539750"/>
            <a:ext cx="375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en-US" altLang="en-US" sz="2800" dirty="0">
                <a:solidFill>
                  <a:srgbClr val="FF0000"/>
                </a:solidFill>
                <a:latin typeface="Arial" pitchFamily="34" charset="0"/>
                <a:cs typeface="Arial" pitchFamily="34" charset="0"/>
              </a:rPr>
              <a:t>www.ims.tau.ac.il/Bidd</a:t>
            </a:r>
          </a:p>
        </p:txBody>
      </p:sp>
      <p:sp>
        <p:nvSpPr>
          <p:cNvPr id="28678"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pic>
        <p:nvPicPr>
          <p:cNvPr id="2867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2265" t="10324" r="23725" b="38837"/>
          <a:stretch/>
        </p:blipFill>
        <p:spPr bwMode="auto">
          <a:xfrm>
            <a:off x="221287" y="1628800"/>
            <a:ext cx="8701425" cy="460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Oval 8"/>
          <p:cNvSpPr>
            <a:spLocks noChangeArrowheads="1"/>
          </p:cNvSpPr>
          <p:nvPr/>
        </p:nvSpPr>
        <p:spPr bwMode="auto">
          <a:xfrm>
            <a:off x="1196843" y="4373730"/>
            <a:ext cx="1512069" cy="36004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8" name="Text Box 7"/>
          <p:cNvSpPr txBox="1">
            <a:spLocks noChangeArrowheads="1"/>
          </p:cNvSpPr>
          <p:nvPr/>
        </p:nvSpPr>
        <p:spPr bwMode="auto">
          <a:xfrm>
            <a:off x="2915816" y="4536529"/>
            <a:ext cx="2634530" cy="162877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dirty="0">
                <a:solidFill>
                  <a:srgbClr val="FF0000"/>
                </a:solidFill>
                <a:cs typeface="Arial" pitchFamily="34" charset="0"/>
              </a:rPr>
              <a:t>לא לשכוח סיסמה.</a:t>
            </a:r>
          </a:p>
          <a:p>
            <a:pPr>
              <a:spcBef>
                <a:spcPct val="0"/>
              </a:spcBef>
              <a:buFontTx/>
              <a:buNone/>
            </a:pPr>
            <a:r>
              <a:rPr lang="he-IL" altLang="en-US" sz="2400" dirty="0">
                <a:solidFill>
                  <a:srgbClr val="FF0000"/>
                </a:solidFill>
                <a:cs typeface="Arial" pitchFamily="34" charset="0"/>
              </a:rPr>
              <a:t>הסבר ליצירת סיסמה מופיע באתר "שרותי מידע לתלמידים".</a:t>
            </a:r>
            <a:endParaRPr lang="en-US" altLang="en-US" sz="2400" dirty="0">
              <a:solidFill>
                <a:srgbClr val="FF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9750" y="1466850"/>
            <a:ext cx="8135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pPr>
            <a:r>
              <a:rPr lang="he-IL" altLang="en-US" sz="2800">
                <a:latin typeface="Arial" pitchFamily="34" charset="0"/>
                <a:cs typeface="Arial" pitchFamily="34" charset="0"/>
              </a:rPr>
              <a:t> לפני הכניסה למערכת, הכינו מראש רשימה של הקבוצות שאתם מעוניינים בהם בסדר עדיפות יורד.</a:t>
            </a:r>
          </a:p>
        </p:txBody>
      </p:sp>
      <p:sp>
        <p:nvSpPr>
          <p:cNvPr id="23555" name="Text Box 10"/>
          <p:cNvSpPr txBox="1">
            <a:spLocks noChangeArrowheads="1"/>
          </p:cNvSpPr>
          <p:nvPr/>
        </p:nvSpPr>
        <p:spPr bwMode="auto">
          <a:xfrm>
            <a:off x="504825" y="2852738"/>
            <a:ext cx="8170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pPr>
            <a:r>
              <a:rPr lang="he-IL" altLang="en-US" sz="2800">
                <a:latin typeface="Arial" pitchFamily="34" charset="0"/>
                <a:cs typeface="Arial" pitchFamily="34" charset="0"/>
              </a:rPr>
              <a:t> אין חשיבות למועד הקלדת הנתונים בתוך כל מקצה:</a:t>
            </a:r>
            <a:r>
              <a:rPr lang="en-US" altLang="en-US" sz="2800">
                <a:latin typeface="Arial" pitchFamily="34" charset="0"/>
                <a:cs typeface="Arial" pitchFamily="34" charset="0"/>
              </a:rPr>
              <a:t/>
            </a:r>
            <a:br>
              <a:rPr lang="en-US" altLang="en-US" sz="2800">
                <a:latin typeface="Arial" pitchFamily="34" charset="0"/>
                <a:cs typeface="Arial" pitchFamily="34" charset="0"/>
              </a:rPr>
            </a:br>
            <a:r>
              <a:rPr lang="he-IL" altLang="en-US" sz="2800">
                <a:latin typeface="Arial" pitchFamily="34" charset="0"/>
                <a:cs typeface="Arial" pitchFamily="34" charset="0"/>
              </a:rPr>
              <a:t>הנתונים מעובדים רק בסיום מועד המקצה. </a:t>
            </a:r>
            <a:endParaRPr lang="en-US" altLang="en-US" sz="2800">
              <a:latin typeface="Arial" pitchFamily="34" charset="0"/>
              <a:cs typeface="Arial" pitchFamily="34" charset="0"/>
            </a:endParaRPr>
          </a:p>
        </p:txBody>
      </p:sp>
      <p:sp>
        <p:nvSpPr>
          <p:cNvPr id="32772" name="Text Box 2"/>
          <p:cNvSpPr txBox="1">
            <a:spLocks noChangeArrowheads="1"/>
          </p:cNvSpPr>
          <p:nvPr/>
        </p:nvSpPr>
        <p:spPr bwMode="auto">
          <a:xfrm>
            <a:off x="107950" y="611188"/>
            <a:ext cx="88915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הערות חשובות</a:t>
            </a:r>
          </a:p>
        </p:txBody>
      </p:sp>
      <p:sp>
        <p:nvSpPr>
          <p:cNvPr id="32773"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5496" y="1508125"/>
            <a:ext cx="87608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50000"/>
              </a:lnSpc>
              <a:spcBef>
                <a:spcPct val="0"/>
              </a:spcBef>
            </a:pPr>
            <a:r>
              <a:rPr lang="he-IL" altLang="en-US" sz="2800" dirty="0">
                <a:latin typeface="Arial" pitchFamily="34" charset="0"/>
                <a:cs typeface="Arial" pitchFamily="34" charset="0"/>
              </a:rPr>
              <a:t> לרשות תלמידי שנה א’ במסלול המורחב </a:t>
            </a:r>
            <a:r>
              <a:rPr lang="he-IL" altLang="en-US" sz="2800" dirty="0">
                <a:solidFill>
                  <a:srgbClr val="FF0000"/>
                </a:solidFill>
                <a:latin typeface="Arial" pitchFamily="34" charset="0"/>
                <a:cs typeface="Arial" pitchFamily="34" charset="0"/>
              </a:rPr>
              <a:t>נקודה אחת</a:t>
            </a:r>
            <a:endParaRPr lang="he-IL" altLang="en-US" sz="2800" dirty="0">
              <a:latin typeface="Arial" pitchFamily="34" charset="0"/>
              <a:cs typeface="Arial" pitchFamily="34" charset="0"/>
            </a:endParaRPr>
          </a:p>
          <a:p>
            <a:pPr>
              <a:lnSpc>
                <a:spcPct val="150000"/>
              </a:lnSpc>
              <a:spcBef>
                <a:spcPct val="0"/>
              </a:spcBef>
            </a:pPr>
            <a:r>
              <a:rPr lang="he-IL" altLang="en-US" sz="2800" dirty="0">
                <a:latin typeface="Arial" pitchFamily="34" charset="0"/>
                <a:cs typeface="Arial" pitchFamily="34" charset="0"/>
              </a:rPr>
              <a:t> יש להקצות את הנקודה </a:t>
            </a:r>
            <a:r>
              <a:rPr lang="he-IL" altLang="en-US" sz="2800" dirty="0" smtClean="0">
                <a:latin typeface="Arial" pitchFamily="34" charset="0"/>
                <a:cs typeface="Arial" pitchFamily="34" charset="0"/>
              </a:rPr>
              <a:t>לקבוצה </a:t>
            </a:r>
            <a:r>
              <a:rPr lang="he-IL" altLang="en-US" sz="2800" dirty="0">
                <a:latin typeface="Arial" pitchFamily="34" charset="0"/>
                <a:cs typeface="Arial" pitchFamily="34" charset="0"/>
              </a:rPr>
              <a:t>שנמצאת בעדיפות </a:t>
            </a:r>
            <a:r>
              <a:rPr lang="he-IL" altLang="en-US" sz="2800" dirty="0" smtClean="0">
                <a:latin typeface="Arial" pitchFamily="34" charset="0"/>
                <a:cs typeface="Arial" pitchFamily="34" charset="0"/>
              </a:rPr>
              <a:t>הראשונה</a:t>
            </a:r>
            <a:endParaRPr lang="he-IL" altLang="en-US" sz="2800" dirty="0">
              <a:latin typeface="Arial" pitchFamily="34" charset="0"/>
              <a:cs typeface="Arial" pitchFamily="34" charset="0"/>
            </a:endParaRPr>
          </a:p>
        </p:txBody>
      </p:sp>
      <p:sp>
        <p:nvSpPr>
          <p:cNvPr id="33795" name="Text Box 2"/>
          <p:cNvSpPr txBox="1">
            <a:spLocks noChangeArrowheads="1"/>
          </p:cNvSpPr>
          <p:nvPr/>
        </p:nvSpPr>
        <p:spPr bwMode="auto">
          <a:xfrm>
            <a:off x="2268538" y="682625"/>
            <a:ext cx="4751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מספר הנקודות בבידינג</a:t>
            </a:r>
          </a:p>
        </p:txBody>
      </p:sp>
      <p:sp>
        <p:nvSpPr>
          <p:cNvPr id="26628" name="Text Box 4"/>
          <p:cNvSpPr txBox="1">
            <a:spLocks noChangeArrowheads="1"/>
          </p:cNvSpPr>
          <p:nvPr/>
        </p:nvSpPr>
        <p:spPr bwMode="auto">
          <a:xfrm>
            <a:off x="0" y="3644900"/>
            <a:ext cx="88376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ts val="3900"/>
              </a:lnSpc>
              <a:spcBef>
                <a:spcPct val="0"/>
              </a:spcBef>
            </a:pPr>
            <a:r>
              <a:rPr lang="he-IL" altLang="en-US" sz="2800" dirty="0">
                <a:latin typeface="Arial" pitchFamily="34" charset="0"/>
                <a:cs typeface="Arial" pitchFamily="34" charset="0"/>
              </a:rPr>
              <a:t> המערכת היא אישית: לכל תלמיד רשימת קבוצות אליהן הוא</a:t>
            </a:r>
            <a:r>
              <a:rPr lang="en-US" altLang="en-US" sz="2800" dirty="0">
                <a:latin typeface="Arial" pitchFamily="34" charset="0"/>
                <a:cs typeface="Arial" pitchFamily="34" charset="0"/>
              </a:rPr>
              <a:t/>
            </a:r>
            <a:br>
              <a:rPr lang="en-US" altLang="en-US" sz="2800" dirty="0">
                <a:latin typeface="Arial" pitchFamily="34" charset="0"/>
                <a:cs typeface="Arial" pitchFamily="34" charset="0"/>
              </a:rPr>
            </a:br>
            <a:r>
              <a:rPr lang="he-IL" altLang="en-US" sz="2800" dirty="0">
                <a:latin typeface="Arial" pitchFamily="34" charset="0"/>
                <a:cs typeface="Arial" pitchFamily="34" charset="0"/>
              </a:rPr>
              <a:t>  רשאי להירשם</a:t>
            </a:r>
          </a:p>
        </p:txBody>
      </p:sp>
      <p:sp>
        <p:nvSpPr>
          <p:cNvPr id="33797"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019300" y="188913"/>
            <a:ext cx="510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Wingdings 2" pitchFamily="18" charset="2"/>
                <a:cs typeface="Arial" pitchFamily="34" charset="0"/>
              </a:rPr>
              <a:t>ביולוגיה מסלול מורחב שנה א'</a:t>
            </a:r>
          </a:p>
        </p:txBody>
      </p:sp>
      <p:sp>
        <p:nvSpPr>
          <p:cNvPr id="4099" name="Text Box 8"/>
          <p:cNvSpPr txBox="1">
            <a:spLocks noChangeArrowheads="1"/>
          </p:cNvSpPr>
          <p:nvPr/>
        </p:nvSpPr>
        <p:spPr bwMode="auto">
          <a:xfrm>
            <a:off x="2873375" y="908050"/>
            <a:ext cx="33972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50000"/>
              </a:lnSpc>
              <a:spcBef>
                <a:spcPct val="0"/>
              </a:spcBef>
              <a:buFontTx/>
              <a:buAutoNum type="arabicPeriod"/>
            </a:pPr>
            <a:r>
              <a:rPr lang="he-IL" altLang="en-US">
                <a:latin typeface="Arial" pitchFamily="34" charset="0"/>
                <a:cs typeface="Arial" pitchFamily="34" charset="0"/>
              </a:rPr>
              <a:t>היקף השעות </a:t>
            </a:r>
          </a:p>
          <a:p>
            <a:pPr>
              <a:lnSpc>
                <a:spcPct val="150000"/>
              </a:lnSpc>
              <a:spcBef>
                <a:spcPct val="0"/>
              </a:spcBef>
              <a:buFontTx/>
              <a:buNone/>
            </a:pPr>
            <a:r>
              <a:rPr lang="he-IL" altLang="en-US">
                <a:latin typeface="Arial" pitchFamily="34" charset="0"/>
                <a:cs typeface="Arial" pitchFamily="34" charset="0"/>
              </a:rPr>
              <a:t>2. תכנית הלימודים</a:t>
            </a:r>
          </a:p>
          <a:p>
            <a:pPr>
              <a:lnSpc>
                <a:spcPct val="150000"/>
              </a:lnSpc>
              <a:spcBef>
                <a:spcPct val="0"/>
              </a:spcBef>
              <a:buFontTx/>
              <a:buNone/>
            </a:pPr>
            <a:r>
              <a:rPr lang="he-IL" altLang="en-US">
                <a:latin typeface="Arial" pitchFamily="34" charset="0"/>
                <a:cs typeface="Arial" pitchFamily="34" charset="0"/>
              </a:rPr>
              <a:t>3. שיטת ה-</a:t>
            </a:r>
            <a:r>
              <a:rPr lang="en-US" altLang="en-US">
                <a:latin typeface="Arial" pitchFamily="34" charset="0"/>
                <a:cs typeface="Arial" pitchFamily="34" charset="0"/>
              </a:rPr>
              <a:t>Bidding</a:t>
            </a:r>
            <a:endParaRPr lang="he-IL" altLang="en-US">
              <a:latin typeface="Arial" pitchFamily="34" charset="0"/>
              <a:cs typeface="Arial" pitchFamily="34" charset="0"/>
            </a:endParaRPr>
          </a:p>
        </p:txBody>
      </p:sp>
      <p:sp>
        <p:nvSpPr>
          <p:cNvPr id="4100" name="Text Box 3"/>
          <p:cNvSpPr txBox="1">
            <a:spLocks noChangeArrowheads="1"/>
          </p:cNvSpPr>
          <p:nvPr/>
        </p:nvSpPr>
        <p:spPr bwMode="auto">
          <a:xfrm>
            <a:off x="395288" y="3644900"/>
            <a:ext cx="8353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dirty="0">
                <a:latin typeface="Arial" pitchFamily="34" charset="0"/>
                <a:cs typeface="Arial" pitchFamily="34" charset="0"/>
              </a:rPr>
              <a:t>סך </a:t>
            </a:r>
            <a:r>
              <a:rPr lang="he-IL" altLang="en-US" b="1" dirty="0" smtClean="0">
                <a:latin typeface="Arial" pitchFamily="34" charset="0"/>
                <a:cs typeface="Arial" pitchFamily="34" charset="0"/>
              </a:rPr>
              <a:t>הנקודות בתואר - </a:t>
            </a:r>
            <a:r>
              <a:rPr lang="he-IL" altLang="en-US" b="1" dirty="0" smtClean="0">
                <a:solidFill>
                  <a:srgbClr val="FF0000"/>
                </a:solidFill>
                <a:latin typeface="Arial" pitchFamily="34" charset="0"/>
                <a:cs typeface="Arial" pitchFamily="34" charset="0"/>
              </a:rPr>
              <a:t>153</a:t>
            </a:r>
            <a:r>
              <a:rPr lang="he-IL" altLang="en-US" b="1" dirty="0" smtClean="0">
                <a:latin typeface="Arial" pitchFamily="34" charset="0"/>
                <a:cs typeface="Arial" pitchFamily="34" charset="0"/>
              </a:rPr>
              <a:t>:</a:t>
            </a:r>
            <a:endParaRPr lang="he-IL" altLang="en-US" b="1" dirty="0">
              <a:latin typeface="Arial" pitchFamily="34" charset="0"/>
              <a:cs typeface="Arial" pitchFamily="34" charset="0"/>
            </a:endParaRPr>
          </a:p>
          <a:p>
            <a:pPr algn="ctr">
              <a:spcBef>
                <a:spcPct val="0"/>
              </a:spcBef>
              <a:buFontTx/>
              <a:buNone/>
            </a:pPr>
            <a:r>
              <a:rPr lang="he-IL" altLang="en-US" b="1" dirty="0" smtClean="0">
                <a:solidFill>
                  <a:srgbClr val="FF0000"/>
                </a:solidFill>
                <a:latin typeface="Arial" pitchFamily="34" charset="0"/>
                <a:cs typeface="Arial" pitchFamily="34" charset="0"/>
              </a:rPr>
              <a:t>147 נק' </a:t>
            </a:r>
            <a:r>
              <a:rPr lang="he-IL" altLang="en-US" b="1" dirty="0">
                <a:latin typeface="Arial" pitchFamily="34" charset="0"/>
                <a:cs typeface="Arial" pitchFamily="34" charset="0"/>
              </a:rPr>
              <a:t>קורסים של מדעי החיים +</a:t>
            </a:r>
          </a:p>
          <a:p>
            <a:pPr algn="ctr">
              <a:spcBef>
                <a:spcPct val="0"/>
              </a:spcBef>
              <a:buFontTx/>
              <a:buNone/>
            </a:pPr>
            <a:r>
              <a:rPr lang="he-IL" altLang="en-US" b="1" dirty="0">
                <a:solidFill>
                  <a:srgbClr val="FF0000"/>
                </a:solidFill>
                <a:latin typeface="Arial" pitchFamily="34" charset="0"/>
                <a:cs typeface="Arial" pitchFamily="34" charset="0"/>
              </a:rPr>
              <a:t>6 </a:t>
            </a:r>
            <a:r>
              <a:rPr lang="he-IL" altLang="en-US" b="1" dirty="0" smtClean="0">
                <a:solidFill>
                  <a:srgbClr val="FF0000"/>
                </a:solidFill>
                <a:latin typeface="Arial" pitchFamily="34" charset="0"/>
                <a:cs typeface="Arial" pitchFamily="34" charset="0"/>
              </a:rPr>
              <a:t>נק'</a:t>
            </a:r>
            <a:r>
              <a:rPr lang="he-IL" altLang="en-US" b="1" dirty="0" smtClean="0">
                <a:latin typeface="Arial" pitchFamily="34" charset="0"/>
                <a:cs typeface="Arial" pitchFamily="34" charset="0"/>
              </a:rPr>
              <a:t> </a:t>
            </a:r>
            <a:r>
              <a:rPr lang="he-IL" altLang="en-US" b="1" dirty="0">
                <a:latin typeface="Arial" pitchFamily="34" charset="0"/>
                <a:cs typeface="Arial" pitchFamily="34" charset="0"/>
              </a:rPr>
              <a:t>קורסי העשרה (תכנית כלים שלובים)</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Yedion - manot ptor"/>
          <p:cNvPicPr>
            <a:picLocks noChangeAspect="1" noChangeArrowheads="1"/>
          </p:cNvPicPr>
          <p:nvPr/>
        </p:nvPicPr>
        <p:blipFill rotWithShape="1">
          <a:blip r:embed="rId2">
            <a:extLst>
              <a:ext uri="{28A0092B-C50C-407E-A947-70E740481C1C}">
                <a14:useLocalDpi xmlns:a14="http://schemas.microsoft.com/office/drawing/2010/main" val="0"/>
              </a:ext>
            </a:extLst>
          </a:blip>
          <a:srcRect l="21391" t="21770" r="12636" b="9221"/>
          <a:stretch/>
        </p:blipFill>
        <p:spPr bwMode="auto">
          <a:xfrm>
            <a:off x="395288" y="1484784"/>
            <a:ext cx="8497887" cy="531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AutoShape 5"/>
          <p:cNvSpPr>
            <a:spLocks noChangeArrowheads="1"/>
          </p:cNvSpPr>
          <p:nvPr/>
        </p:nvSpPr>
        <p:spPr bwMode="auto">
          <a:xfrm>
            <a:off x="7175500" y="4412314"/>
            <a:ext cx="542925" cy="358775"/>
          </a:xfrm>
          <a:prstGeom prst="leftArrow">
            <a:avLst>
              <a:gd name="adj1" fmla="val 50000"/>
              <a:gd name="adj2" fmla="val 3013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34820" name="Text Box 6"/>
          <p:cNvSpPr txBox="1">
            <a:spLocks noChangeArrowheads="1"/>
          </p:cNvSpPr>
          <p:nvPr/>
        </p:nvSpPr>
        <p:spPr bwMode="auto">
          <a:xfrm>
            <a:off x="7743825" y="4334527"/>
            <a:ext cx="1098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solidFill>
                  <a:srgbClr val="FF0000"/>
                </a:solidFill>
                <a:latin typeface="Arial" pitchFamily="34" charset="0"/>
                <a:cs typeface="Arial" pitchFamily="34" charset="0"/>
              </a:rPr>
              <a:t>ראשונה</a:t>
            </a:r>
            <a:endParaRPr lang="en-US" altLang="en-US" sz="2400">
              <a:solidFill>
                <a:srgbClr val="FF0000"/>
              </a:solidFill>
              <a:latin typeface="Arial" pitchFamily="34" charset="0"/>
              <a:cs typeface="Arial" pitchFamily="34" charset="0"/>
            </a:endParaRPr>
          </a:p>
        </p:txBody>
      </p:sp>
      <p:sp>
        <p:nvSpPr>
          <p:cNvPr id="34821" name="AutoShape 7"/>
          <p:cNvSpPr>
            <a:spLocks noChangeArrowheads="1"/>
          </p:cNvSpPr>
          <p:nvPr/>
        </p:nvSpPr>
        <p:spPr bwMode="auto">
          <a:xfrm>
            <a:off x="7175500" y="4051952"/>
            <a:ext cx="542925" cy="358775"/>
          </a:xfrm>
          <a:prstGeom prst="leftArrow">
            <a:avLst>
              <a:gd name="adj1" fmla="val 50000"/>
              <a:gd name="adj2" fmla="val 3013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34822" name="Text Box 8"/>
          <p:cNvSpPr txBox="1">
            <a:spLocks noChangeArrowheads="1"/>
          </p:cNvSpPr>
          <p:nvPr/>
        </p:nvSpPr>
        <p:spPr bwMode="auto">
          <a:xfrm>
            <a:off x="8075613" y="3969402"/>
            <a:ext cx="766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latin typeface="Arial" pitchFamily="34" charset="0"/>
                <a:cs typeface="Arial" pitchFamily="34" charset="0"/>
              </a:rPr>
              <a:t>שניה</a:t>
            </a:r>
            <a:endParaRPr lang="en-US" altLang="en-US" sz="2400">
              <a:latin typeface="Arial" pitchFamily="34" charset="0"/>
              <a:cs typeface="Arial" pitchFamily="34" charset="0"/>
            </a:endParaRPr>
          </a:p>
        </p:txBody>
      </p:sp>
      <p:sp>
        <p:nvSpPr>
          <p:cNvPr id="34823" name="AutoShape 9"/>
          <p:cNvSpPr>
            <a:spLocks noChangeArrowheads="1"/>
          </p:cNvSpPr>
          <p:nvPr/>
        </p:nvSpPr>
        <p:spPr bwMode="auto">
          <a:xfrm>
            <a:off x="7175500" y="3332814"/>
            <a:ext cx="542925" cy="358775"/>
          </a:xfrm>
          <a:prstGeom prst="leftArrow">
            <a:avLst>
              <a:gd name="adj1" fmla="val 50000"/>
              <a:gd name="adj2" fmla="val 3013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34824" name="Text Box 10"/>
          <p:cNvSpPr txBox="1">
            <a:spLocks noChangeArrowheads="1"/>
          </p:cNvSpPr>
          <p:nvPr/>
        </p:nvSpPr>
        <p:spPr bwMode="auto">
          <a:xfrm>
            <a:off x="7740650" y="3261377"/>
            <a:ext cx="1101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latin typeface="Arial" pitchFamily="34" charset="0"/>
                <a:cs typeface="Arial" pitchFamily="34" charset="0"/>
              </a:rPr>
              <a:t>שלישית</a:t>
            </a:r>
            <a:endParaRPr lang="en-US" altLang="en-US" sz="2400">
              <a:latin typeface="Arial" pitchFamily="34" charset="0"/>
              <a:cs typeface="Arial" pitchFamily="34" charset="0"/>
            </a:endParaRPr>
          </a:p>
        </p:txBody>
      </p:sp>
      <p:sp>
        <p:nvSpPr>
          <p:cNvPr id="34825" name="AutoShape 11"/>
          <p:cNvSpPr>
            <a:spLocks noChangeArrowheads="1"/>
          </p:cNvSpPr>
          <p:nvPr/>
        </p:nvSpPr>
        <p:spPr bwMode="auto">
          <a:xfrm>
            <a:off x="7175500" y="3685239"/>
            <a:ext cx="542925" cy="358775"/>
          </a:xfrm>
          <a:prstGeom prst="leftArrow">
            <a:avLst>
              <a:gd name="adj1" fmla="val 50000"/>
              <a:gd name="adj2" fmla="val 3013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34826" name="Text Box 12"/>
          <p:cNvSpPr txBox="1">
            <a:spLocks noChangeArrowheads="1"/>
          </p:cNvSpPr>
          <p:nvPr/>
        </p:nvSpPr>
        <p:spPr bwMode="auto">
          <a:xfrm>
            <a:off x="7821613" y="3599514"/>
            <a:ext cx="1020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latin typeface="Arial" pitchFamily="34" charset="0"/>
                <a:cs typeface="Arial" pitchFamily="34" charset="0"/>
              </a:rPr>
              <a:t>רביעית</a:t>
            </a:r>
            <a:endParaRPr lang="en-US" altLang="en-US" sz="2400">
              <a:latin typeface="Arial" pitchFamily="34" charset="0"/>
              <a:cs typeface="Arial" pitchFamily="34" charset="0"/>
            </a:endParaRPr>
          </a:p>
        </p:txBody>
      </p:sp>
      <p:sp>
        <p:nvSpPr>
          <p:cNvPr id="34827" name="AutoShape 13"/>
          <p:cNvSpPr>
            <a:spLocks noChangeArrowheads="1"/>
          </p:cNvSpPr>
          <p:nvPr/>
        </p:nvSpPr>
        <p:spPr bwMode="auto">
          <a:xfrm>
            <a:off x="7175500" y="5499752"/>
            <a:ext cx="542925" cy="358775"/>
          </a:xfrm>
          <a:prstGeom prst="leftArrow">
            <a:avLst>
              <a:gd name="adj1" fmla="val 50000"/>
              <a:gd name="adj2" fmla="val 3013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34828" name="Text Box 14"/>
          <p:cNvSpPr txBox="1">
            <a:spLocks noChangeArrowheads="1"/>
          </p:cNvSpPr>
          <p:nvPr/>
        </p:nvSpPr>
        <p:spPr bwMode="auto">
          <a:xfrm>
            <a:off x="7883525" y="5425139"/>
            <a:ext cx="958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latin typeface="Arial" pitchFamily="34" charset="0"/>
                <a:cs typeface="Arial" pitchFamily="34" charset="0"/>
              </a:rPr>
              <a:t>שישית</a:t>
            </a:r>
            <a:endParaRPr lang="en-US" altLang="en-US" sz="2400">
              <a:latin typeface="Arial" pitchFamily="34" charset="0"/>
              <a:cs typeface="Arial" pitchFamily="34" charset="0"/>
            </a:endParaRPr>
          </a:p>
        </p:txBody>
      </p:sp>
      <p:sp>
        <p:nvSpPr>
          <p:cNvPr id="34829" name="AutoShape 15"/>
          <p:cNvSpPr>
            <a:spLocks noChangeArrowheads="1"/>
          </p:cNvSpPr>
          <p:nvPr/>
        </p:nvSpPr>
        <p:spPr bwMode="auto">
          <a:xfrm>
            <a:off x="7175500" y="5139389"/>
            <a:ext cx="542925" cy="358775"/>
          </a:xfrm>
          <a:prstGeom prst="leftArrow">
            <a:avLst>
              <a:gd name="adj1" fmla="val 50000"/>
              <a:gd name="adj2" fmla="val 3013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34830" name="Text Box 16"/>
          <p:cNvSpPr txBox="1">
            <a:spLocks noChangeArrowheads="1"/>
          </p:cNvSpPr>
          <p:nvPr/>
        </p:nvSpPr>
        <p:spPr bwMode="auto">
          <a:xfrm>
            <a:off x="7766050" y="5053664"/>
            <a:ext cx="107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latin typeface="Arial" pitchFamily="34" charset="0"/>
                <a:cs typeface="Arial" pitchFamily="34" charset="0"/>
              </a:rPr>
              <a:t>שביעית</a:t>
            </a:r>
            <a:endParaRPr lang="en-US" altLang="en-US" sz="2400">
              <a:latin typeface="Arial" pitchFamily="34" charset="0"/>
              <a:cs typeface="Arial" pitchFamily="34" charset="0"/>
            </a:endParaRPr>
          </a:p>
        </p:txBody>
      </p:sp>
      <p:sp>
        <p:nvSpPr>
          <p:cNvPr id="34831" name="AutoShape 17"/>
          <p:cNvSpPr>
            <a:spLocks noChangeArrowheads="1"/>
          </p:cNvSpPr>
          <p:nvPr/>
        </p:nvSpPr>
        <p:spPr bwMode="auto">
          <a:xfrm>
            <a:off x="7175500" y="4772677"/>
            <a:ext cx="542925" cy="358775"/>
          </a:xfrm>
          <a:prstGeom prst="leftArrow">
            <a:avLst>
              <a:gd name="adj1" fmla="val 50000"/>
              <a:gd name="adj2" fmla="val 3013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34832" name="Text Box 18"/>
          <p:cNvSpPr txBox="1">
            <a:spLocks noChangeArrowheads="1"/>
          </p:cNvSpPr>
          <p:nvPr/>
        </p:nvSpPr>
        <p:spPr bwMode="auto">
          <a:xfrm>
            <a:off x="7727950" y="4693302"/>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latin typeface="Arial" pitchFamily="34" charset="0"/>
                <a:cs typeface="Arial" pitchFamily="34" charset="0"/>
              </a:rPr>
              <a:t>חמישית</a:t>
            </a:r>
            <a:endParaRPr lang="en-US" altLang="en-US" sz="2400">
              <a:latin typeface="Arial" pitchFamily="34" charset="0"/>
              <a:cs typeface="Arial" pitchFamily="34" charset="0"/>
            </a:endParaRPr>
          </a:p>
        </p:txBody>
      </p:sp>
      <p:sp>
        <p:nvSpPr>
          <p:cNvPr id="34833" name="Text Box 2"/>
          <p:cNvSpPr txBox="1">
            <a:spLocks noChangeArrowheads="1"/>
          </p:cNvSpPr>
          <p:nvPr/>
        </p:nvSpPr>
        <p:spPr bwMode="auto">
          <a:xfrm>
            <a:off x="198438" y="476250"/>
            <a:ext cx="88915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b="1" u="sng">
                <a:latin typeface="Arial" pitchFamily="34" charset="0"/>
                <a:cs typeface="Arial" pitchFamily="34" charset="0"/>
              </a:rPr>
              <a:t>בחירת עדיפויות – באמצעות הקשה</a:t>
            </a:r>
            <a:endParaRPr lang="he-IL" altLang="en-US" sz="2800" b="1">
              <a:latin typeface="Arial" pitchFamily="34" charset="0"/>
              <a:cs typeface="Arial" pitchFamily="34" charset="0"/>
            </a:endParaRPr>
          </a:p>
          <a:p>
            <a:pPr algn="ctr">
              <a:spcBef>
                <a:spcPct val="0"/>
              </a:spcBef>
              <a:buFontTx/>
              <a:buNone/>
            </a:pPr>
            <a:r>
              <a:rPr lang="he-IL" altLang="en-US" sz="2400" b="1">
                <a:latin typeface="Arial" pitchFamily="34" charset="0"/>
                <a:cs typeface="Arial" pitchFamily="34" charset="0"/>
              </a:rPr>
              <a:t>(סדר העדיפויות – כסדר ההקשות)</a:t>
            </a:r>
          </a:p>
        </p:txBody>
      </p:sp>
      <p:sp>
        <p:nvSpPr>
          <p:cNvPr id="34834"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
        <p:nvSpPr>
          <p:cNvPr id="34835" name="AutoShape 17"/>
          <p:cNvSpPr>
            <a:spLocks noChangeArrowheads="1"/>
          </p:cNvSpPr>
          <p:nvPr/>
        </p:nvSpPr>
        <p:spPr bwMode="auto">
          <a:xfrm>
            <a:off x="7169150" y="5860114"/>
            <a:ext cx="542925" cy="358775"/>
          </a:xfrm>
          <a:prstGeom prst="leftArrow">
            <a:avLst>
              <a:gd name="adj1" fmla="val 50000"/>
              <a:gd name="adj2" fmla="val 3013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34836" name="Text Box 18"/>
          <p:cNvSpPr txBox="1">
            <a:spLocks noChangeArrowheads="1"/>
          </p:cNvSpPr>
          <p:nvPr/>
        </p:nvSpPr>
        <p:spPr bwMode="auto">
          <a:xfrm>
            <a:off x="7802563" y="5791852"/>
            <a:ext cx="1039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a:latin typeface="Arial" pitchFamily="34" charset="0"/>
                <a:cs typeface="Arial" pitchFamily="34" charset="0"/>
              </a:rPr>
              <a:t>שמינית</a:t>
            </a:r>
            <a:endParaRPr lang="en-US" altLang="en-US"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seder hakladat manot"/>
          <p:cNvPicPr>
            <a:picLocks noChangeAspect="1" noChangeArrowheads="1"/>
          </p:cNvPicPr>
          <p:nvPr/>
        </p:nvPicPr>
        <p:blipFill>
          <a:blip r:embed="rId2">
            <a:extLst>
              <a:ext uri="{28A0092B-C50C-407E-A947-70E740481C1C}">
                <a14:useLocalDpi xmlns:a14="http://schemas.microsoft.com/office/drawing/2010/main" val="0"/>
              </a:ext>
            </a:extLst>
          </a:blip>
          <a:srcRect l="13377" t="39081" r="15047" b="9389"/>
          <a:stretch>
            <a:fillRect/>
          </a:stretch>
        </p:blipFill>
        <p:spPr bwMode="auto">
          <a:xfrm>
            <a:off x="0" y="1514475"/>
            <a:ext cx="903605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2"/>
          <p:cNvSpPr txBox="1">
            <a:spLocks noChangeArrowheads="1"/>
          </p:cNvSpPr>
          <p:nvPr/>
        </p:nvSpPr>
        <p:spPr bwMode="auto">
          <a:xfrm>
            <a:off x="144463" y="476250"/>
            <a:ext cx="88915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רשימת עדיפויות שנבחרה על פי סדר ההקשה</a:t>
            </a:r>
          </a:p>
        </p:txBody>
      </p:sp>
      <p:sp>
        <p:nvSpPr>
          <p:cNvPr id="35844"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tosaat hakladat manot"/>
          <p:cNvPicPr>
            <a:picLocks noChangeAspect="1" noChangeArrowheads="1"/>
          </p:cNvPicPr>
          <p:nvPr/>
        </p:nvPicPr>
        <p:blipFill>
          <a:blip r:embed="rId2">
            <a:extLst>
              <a:ext uri="{28A0092B-C50C-407E-A947-70E740481C1C}">
                <a14:useLocalDpi xmlns:a14="http://schemas.microsoft.com/office/drawing/2010/main" val="0"/>
              </a:ext>
            </a:extLst>
          </a:blip>
          <a:srcRect l="14287" t="39438" r="16760" b="7559"/>
          <a:stretch>
            <a:fillRect/>
          </a:stretch>
        </p:blipFill>
        <p:spPr bwMode="auto">
          <a:xfrm>
            <a:off x="0" y="1597025"/>
            <a:ext cx="904716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2"/>
          <p:cNvSpPr txBox="1">
            <a:spLocks noChangeArrowheads="1"/>
          </p:cNvSpPr>
          <p:nvPr/>
        </p:nvSpPr>
        <p:spPr bwMode="auto">
          <a:xfrm>
            <a:off x="144463" y="476250"/>
            <a:ext cx="88915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אישור המערכת על סדר עדיפויות</a:t>
            </a:r>
          </a:p>
        </p:txBody>
      </p:sp>
      <p:sp>
        <p:nvSpPr>
          <p:cNvPr id="36868"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44463" y="1268413"/>
            <a:ext cx="88201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tabLst>
                <a:tab pos="273050" algn="l"/>
              </a:tabLst>
              <a:defRPr sz="3200">
                <a:solidFill>
                  <a:schemeClr val="tx1"/>
                </a:solidFill>
                <a:latin typeface="Times New Roman" pitchFamily="18" charset="0"/>
                <a:cs typeface="Times New Roman" pitchFamily="18" charset="0"/>
              </a:defRPr>
            </a:lvl1pPr>
            <a:lvl2pPr marL="742950" indent="-285750">
              <a:spcBef>
                <a:spcPct val="20000"/>
              </a:spcBef>
              <a:buChar char="–"/>
              <a:tabLst>
                <a:tab pos="273050" algn="l"/>
              </a:tabLst>
              <a:defRPr sz="2800">
                <a:solidFill>
                  <a:schemeClr val="tx1"/>
                </a:solidFill>
                <a:latin typeface="Times New Roman" pitchFamily="18" charset="0"/>
                <a:cs typeface="Times New Roman" pitchFamily="18" charset="0"/>
              </a:defRPr>
            </a:lvl2pPr>
            <a:lvl3pPr marL="1143000" indent="-228600">
              <a:spcBef>
                <a:spcPct val="20000"/>
              </a:spcBef>
              <a:buChar char="•"/>
              <a:tabLst>
                <a:tab pos="273050" algn="l"/>
              </a:tabLst>
              <a:defRPr sz="2400">
                <a:solidFill>
                  <a:schemeClr val="tx1"/>
                </a:solidFill>
                <a:latin typeface="Times New Roman" pitchFamily="18" charset="0"/>
                <a:cs typeface="Times New Roman" pitchFamily="18" charset="0"/>
              </a:defRPr>
            </a:lvl3pPr>
            <a:lvl4pPr marL="1600200" indent="-228600">
              <a:spcBef>
                <a:spcPct val="20000"/>
              </a:spcBef>
              <a:buChar char="–"/>
              <a:tabLst>
                <a:tab pos="273050" algn="l"/>
              </a:tabLst>
              <a:defRPr sz="2000">
                <a:solidFill>
                  <a:schemeClr val="tx1"/>
                </a:solidFill>
                <a:latin typeface="Times New Roman" pitchFamily="18" charset="0"/>
                <a:cs typeface="Times New Roman" pitchFamily="18" charset="0"/>
              </a:defRPr>
            </a:lvl4pPr>
            <a:lvl5pPr marL="2057400" indent="-228600">
              <a:spcBef>
                <a:spcPct val="20000"/>
              </a:spcBef>
              <a:buChar char="»"/>
              <a:tabLst>
                <a:tab pos="273050" algn="l"/>
              </a:tabLst>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tabLst>
                <a:tab pos="273050" algn="l"/>
              </a:tabLst>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tabLst>
                <a:tab pos="273050" algn="l"/>
              </a:tabLst>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tabLst>
                <a:tab pos="273050" algn="l"/>
              </a:tabLst>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tabLst>
                <a:tab pos="273050" algn="l"/>
              </a:tabLst>
              <a:defRPr sz="2000">
                <a:solidFill>
                  <a:schemeClr val="tx1"/>
                </a:solidFill>
                <a:latin typeface="Times New Roman" pitchFamily="18" charset="0"/>
                <a:cs typeface="Times New Roman" pitchFamily="18" charset="0"/>
              </a:defRPr>
            </a:lvl9pPr>
          </a:lstStyle>
          <a:p>
            <a:pPr>
              <a:lnSpc>
                <a:spcPts val="4200"/>
              </a:lnSpc>
              <a:spcBef>
                <a:spcPct val="0"/>
              </a:spcBef>
            </a:pPr>
            <a:r>
              <a:rPr lang="he-IL" altLang="en-US" sz="2400">
                <a:latin typeface="Arial" pitchFamily="34" charset="0"/>
                <a:cs typeface="Arial" pitchFamily="34" charset="0"/>
              </a:rPr>
              <a:t>ניתן לצאת מהמערכת בכל שלב לאחר "שמירה" של השינויים</a:t>
            </a:r>
          </a:p>
          <a:p>
            <a:pPr>
              <a:lnSpc>
                <a:spcPts val="4200"/>
              </a:lnSpc>
              <a:spcBef>
                <a:spcPct val="0"/>
              </a:spcBef>
            </a:pPr>
            <a:r>
              <a:rPr lang="he-IL" altLang="en-US" sz="2400">
                <a:latin typeface="Arial" pitchFamily="34" charset="0"/>
                <a:cs typeface="Arial" pitchFamily="34" charset="0"/>
              </a:rPr>
              <a:t>ניתן לשנות את הבחירה במשך כל תקופת המקצה</a:t>
            </a:r>
          </a:p>
          <a:p>
            <a:pPr>
              <a:lnSpc>
                <a:spcPts val="4200"/>
              </a:lnSpc>
              <a:spcBef>
                <a:spcPct val="0"/>
              </a:spcBef>
            </a:pPr>
            <a:r>
              <a:rPr lang="he-IL" altLang="en-US" sz="2400">
                <a:latin typeface="Arial" pitchFamily="34" charset="0"/>
                <a:cs typeface="Arial" pitchFamily="34" charset="0"/>
              </a:rPr>
              <a:t>בסיום מומלץ להוציא תדפיס של רשימת הקורסים</a:t>
            </a:r>
            <a:endParaRPr lang="en-US" altLang="en-US" sz="2400">
              <a:latin typeface="Arial" pitchFamily="34" charset="0"/>
              <a:cs typeface="Arial" pitchFamily="34" charset="0"/>
            </a:endParaRPr>
          </a:p>
        </p:txBody>
      </p:sp>
      <p:sp>
        <p:nvSpPr>
          <p:cNvPr id="37891" name="Text Box 2"/>
          <p:cNvSpPr txBox="1">
            <a:spLocks noChangeArrowheads="1"/>
          </p:cNvSpPr>
          <p:nvPr/>
        </p:nvSpPr>
        <p:spPr bwMode="auto">
          <a:xfrm>
            <a:off x="2339975" y="692150"/>
            <a:ext cx="4464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השלמת התהליך</a:t>
            </a:r>
          </a:p>
        </p:txBody>
      </p:sp>
      <p:sp>
        <p:nvSpPr>
          <p:cNvPr id="37892"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6"/>
          <p:cNvGrpSpPr>
            <a:grpSpLocks/>
          </p:cNvGrpSpPr>
          <p:nvPr/>
        </p:nvGrpSpPr>
        <p:grpSpPr bwMode="auto">
          <a:xfrm>
            <a:off x="233363" y="1268413"/>
            <a:ext cx="8677275" cy="5589587"/>
            <a:chOff x="696" y="210"/>
            <a:chExt cx="4369" cy="2382"/>
          </a:xfrm>
        </p:grpSpPr>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 y="210"/>
              <a:ext cx="4369"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 y="1728"/>
              <a:ext cx="4345"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Text Box 2"/>
          <p:cNvSpPr txBox="1">
            <a:spLocks noChangeArrowheads="1"/>
          </p:cNvSpPr>
          <p:nvPr/>
        </p:nvSpPr>
        <p:spPr bwMode="auto">
          <a:xfrm>
            <a:off x="125413" y="476250"/>
            <a:ext cx="8893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b="1" u="sng">
                <a:latin typeface="Arial" pitchFamily="34" charset="0"/>
                <a:cs typeface="Arial" pitchFamily="34" charset="0"/>
              </a:rPr>
              <a:t>תוצאה (בסיום הבידינג)</a:t>
            </a:r>
          </a:p>
        </p:txBody>
      </p:sp>
      <p:sp>
        <p:nvSpPr>
          <p:cNvPr id="38916"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1341438"/>
            <a:ext cx="8964613" cy="3970337"/>
          </a:xfrm>
          <a:prstGeom prst="rect">
            <a:avLst/>
          </a:prstGeom>
          <a:noFill/>
          <a:ln w="9525">
            <a:noFill/>
            <a:miter lim="800000"/>
            <a:headEnd/>
            <a:tailEnd/>
          </a:ln>
        </p:spPr>
        <p:txBody>
          <a:bodyPr>
            <a:spAutoFit/>
          </a:bodyPr>
          <a:lstStyle/>
          <a:p>
            <a:pPr marL="361950" indent="-361950">
              <a:lnSpc>
                <a:spcPct val="150000"/>
              </a:lnSpc>
              <a:defRPr/>
            </a:pPr>
            <a:r>
              <a:rPr lang="he-IL" sz="2800" dirty="0">
                <a:latin typeface="Arial" pitchFamily="34" charset="0"/>
                <a:cs typeface="Arial" pitchFamily="34" charset="0"/>
              </a:rPr>
              <a:t>	לפי הבחינה הפסיכומטרית, סיווג רמת האנגלית של </a:t>
            </a:r>
          </a:p>
          <a:p>
            <a:pPr marL="361950" indent="-361950">
              <a:lnSpc>
                <a:spcPct val="150000"/>
              </a:lnSpc>
              <a:defRPr/>
            </a:pPr>
            <a:r>
              <a:rPr lang="he-IL" sz="2800" dirty="0">
                <a:latin typeface="Arial" pitchFamily="34" charset="0"/>
                <a:cs typeface="Arial" pitchFamily="34" charset="0"/>
              </a:rPr>
              <a:t>	המועמדים ללימודים בפקולטה למדעי החיים הוא ב-3 רמות:</a:t>
            </a:r>
          </a:p>
          <a:p>
            <a:pPr marL="457200" indent="-457200">
              <a:lnSpc>
                <a:spcPct val="150000"/>
              </a:lnSpc>
              <a:buFont typeface="Arial" panose="020B0604020202020204" pitchFamily="34" charset="0"/>
              <a:buChar char="•"/>
              <a:defRPr/>
            </a:pPr>
            <a:r>
              <a:rPr lang="he-IL" sz="2800" dirty="0">
                <a:latin typeface="Arial" pitchFamily="34" charset="0"/>
                <a:cs typeface="Arial" pitchFamily="34" charset="0"/>
              </a:rPr>
              <a:t>פטור - לא זקוקים לקורסי אנגלית.</a:t>
            </a:r>
          </a:p>
          <a:p>
            <a:pPr marL="457200" indent="-457200">
              <a:lnSpc>
                <a:spcPct val="150000"/>
              </a:lnSpc>
              <a:buFont typeface="Arial" panose="020B0604020202020204" pitchFamily="34" charset="0"/>
              <a:buChar char="•"/>
              <a:defRPr/>
            </a:pPr>
            <a:r>
              <a:rPr lang="he-IL" sz="2800" dirty="0">
                <a:latin typeface="Arial" pitchFamily="34" charset="0"/>
                <a:cs typeface="Arial" pitchFamily="34" charset="0"/>
              </a:rPr>
              <a:t>מתקדמים ב' - קורס אנגלית אחד (שנה א' , סמסטר א</a:t>
            </a:r>
            <a:r>
              <a:rPr lang="he-IL" sz="2800" dirty="0" smtClean="0">
                <a:latin typeface="Arial" pitchFamily="34" charset="0"/>
                <a:cs typeface="Arial" pitchFamily="34" charset="0"/>
              </a:rPr>
              <a:t>' או ב') </a:t>
            </a:r>
            <a:r>
              <a:rPr lang="he-IL" sz="2800" dirty="0">
                <a:latin typeface="Arial" pitchFamily="34" charset="0"/>
                <a:cs typeface="Arial" pitchFamily="34" charset="0"/>
              </a:rPr>
              <a:t>.</a:t>
            </a:r>
          </a:p>
          <a:p>
            <a:pPr marL="457200" indent="-457200">
              <a:lnSpc>
                <a:spcPct val="150000"/>
              </a:lnSpc>
              <a:buFont typeface="Arial" panose="020B0604020202020204" pitchFamily="34" charset="0"/>
              <a:buChar char="•"/>
              <a:defRPr/>
            </a:pPr>
            <a:r>
              <a:rPr lang="he-IL" sz="2800" dirty="0">
                <a:latin typeface="Arial" pitchFamily="34" charset="0"/>
                <a:cs typeface="Arial" pitchFamily="34" charset="0"/>
              </a:rPr>
              <a:t>מתקדמים א' - שני קורסי אנגלית (שנה א' , סמסטר א' + ב').	</a:t>
            </a:r>
          </a:p>
        </p:txBody>
      </p:sp>
      <p:sp>
        <p:nvSpPr>
          <p:cNvPr id="39939"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
        <p:nvSpPr>
          <p:cNvPr id="39940" name="Text Box 9"/>
          <p:cNvSpPr txBox="1">
            <a:spLocks noChangeArrowheads="1"/>
          </p:cNvSpPr>
          <p:nvPr/>
        </p:nvSpPr>
        <p:spPr bwMode="auto">
          <a:xfrm>
            <a:off x="3322638" y="593725"/>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לימודי אנגלית</a:t>
            </a:r>
            <a:endParaRPr lang="en-US" altLang="en-US" b="1" u="sng">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611188" y="1341438"/>
            <a:ext cx="7921625" cy="3324225"/>
          </a:xfrm>
          <a:prstGeom prst="rect">
            <a:avLst/>
          </a:prstGeom>
          <a:noFill/>
          <a:ln w="9525">
            <a:noFill/>
            <a:miter lim="800000"/>
            <a:headEnd/>
            <a:tailEnd/>
          </a:ln>
        </p:spPr>
        <p:txBody>
          <a:bodyPr>
            <a:spAutoFit/>
          </a:bodyPr>
          <a:lstStyle/>
          <a:p>
            <a:pPr algn="ctr">
              <a:lnSpc>
                <a:spcPct val="150000"/>
              </a:lnSpc>
              <a:defRPr/>
            </a:pPr>
            <a:r>
              <a:rPr lang="he-IL" sz="2800" u="sng" dirty="0">
                <a:latin typeface="Arial" pitchFamily="34" charset="0"/>
                <a:cs typeface="Arial" pitchFamily="34" charset="0"/>
              </a:rPr>
              <a:t>תלמידים שרמת האנגלית שלהם "פטור"</a:t>
            </a:r>
          </a:p>
          <a:p>
            <a:pPr algn="ctr">
              <a:lnSpc>
                <a:spcPct val="150000"/>
              </a:lnSpc>
              <a:defRPr/>
            </a:pPr>
            <a:r>
              <a:rPr lang="he-IL" sz="2800" dirty="0">
                <a:latin typeface="Arial" pitchFamily="34" charset="0"/>
                <a:cs typeface="Arial" pitchFamily="34" charset="0"/>
              </a:rPr>
              <a:t>הקבוצות שעומדות לרשותם הן 1-8</a:t>
            </a:r>
          </a:p>
          <a:p>
            <a:pPr algn="ctr">
              <a:lnSpc>
                <a:spcPct val="150000"/>
              </a:lnSpc>
              <a:defRPr/>
            </a:pPr>
            <a:r>
              <a:rPr lang="he-IL" sz="2800" dirty="0">
                <a:latin typeface="Arial" pitchFamily="34" charset="0"/>
                <a:cs typeface="Arial" pitchFamily="34" charset="0"/>
              </a:rPr>
              <a:t>ו</a:t>
            </a:r>
            <a:r>
              <a:rPr lang="he-IL" sz="2800" u="sng" dirty="0">
                <a:latin typeface="Arial" pitchFamily="34" charset="0"/>
                <a:cs typeface="Arial" pitchFamily="34" charset="0"/>
              </a:rPr>
              <a:t>אינן</a:t>
            </a:r>
            <a:r>
              <a:rPr lang="he-IL" sz="2800" dirty="0">
                <a:latin typeface="Arial" pitchFamily="34" charset="0"/>
                <a:cs typeface="Arial" pitchFamily="34" charset="0"/>
              </a:rPr>
              <a:t> כוללות לימודי אנגלית</a:t>
            </a:r>
          </a:p>
          <a:p>
            <a:pPr algn="ctr">
              <a:lnSpc>
                <a:spcPct val="150000"/>
              </a:lnSpc>
              <a:defRPr/>
            </a:pPr>
            <a:endParaRPr lang="he-IL" sz="2800" dirty="0">
              <a:latin typeface="Arial" pitchFamily="34" charset="0"/>
              <a:cs typeface="Arial" pitchFamily="34" charset="0"/>
            </a:endParaRPr>
          </a:p>
          <a:p>
            <a:pPr marL="361950" indent="-361950">
              <a:lnSpc>
                <a:spcPct val="150000"/>
              </a:lnSpc>
              <a:defRPr/>
            </a:pPr>
            <a:endParaRPr lang="he-IL" sz="2800" dirty="0">
              <a:latin typeface="Arial" pitchFamily="34" charset="0"/>
              <a:cs typeface="Arial" pitchFamily="34" charset="0"/>
            </a:endParaRPr>
          </a:p>
        </p:txBody>
      </p:sp>
      <p:sp>
        <p:nvSpPr>
          <p:cNvPr id="40963"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
        <p:nvSpPr>
          <p:cNvPr id="40964" name="Text Box 9"/>
          <p:cNvSpPr txBox="1">
            <a:spLocks noChangeArrowheads="1"/>
          </p:cNvSpPr>
          <p:nvPr/>
        </p:nvSpPr>
        <p:spPr bwMode="auto">
          <a:xfrm>
            <a:off x="3322638" y="593725"/>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לימודי אנגלית</a:t>
            </a:r>
            <a:endParaRPr lang="en-US" altLang="en-US" b="1" u="sng">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611188" y="1108075"/>
            <a:ext cx="7921625" cy="6554788"/>
          </a:xfrm>
          <a:prstGeom prst="rect">
            <a:avLst/>
          </a:prstGeom>
          <a:noFill/>
          <a:ln w="9525">
            <a:noFill/>
            <a:miter lim="800000"/>
            <a:headEnd/>
            <a:tailEnd/>
          </a:ln>
        </p:spPr>
        <p:txBody>
          <a:bodyPr>
            <a:spAutoFit/>
          </a:bodyPr>
          <a:lstStyle/>
          <a:p>
            <a:pPr algn="ctr">
              <a:lnSpc>
                <a:spcPct val="150000"/>
              </a:lnSpc>
              <a:defRPr/>
            </a:pPr>
            <a:r>
              <a:rPr lang="he-IL" sz="2800" u="sng" dirty="0">
                <a:latin typeface="Arial" pitchFamily="34" charset="0"/>
                <a:cs typeface="Arial" pitchFamily="34" charset="0"/>
              </a:rPr>
              <a:t>תלמידים שרמת האנגלית שלהם "מתקדמים א" </a:t>
            </a:r>
          </a:p>
          <a:p>
            <a:pPr algn="ctr">
              <a:lnSpc>
                <a:spcPct val="150000"/>
              </a:lnSpc>
              <a:defRPr/>
            </a:pPr>
            <a:r>
              <a:rPr lang="he-IL" sz="2800" dirty="0">
                <a:latin typeface="Arial" pitchFamily="34" charset="0"/>
                <a:cs typeface="Arial" pitchFamily="34" charset="0"/>
              </a:rPr>
              <a:t>הקבוצות העומדות לרשותם הן 1-8</a:t>
            </a:r>
          </a:p>
          <a:p>
            <a:pPr algn="ctr">
              <a:lnSpc>
                <a:spcPct val="150000"/>
              </a:lnSpc>
              <a:defRPr/>
            </a:pPr>
            <a:r>
              <a:rPr lang="he-IL" altLang="en-US" sz="2800" u="sng" dirty="0">
                <a:solidFill>
                  <a:srgbClr val="FF0000"/>
                </a:solidFill>
                <a:latin typeface="Arial" charset="0"/>
                <a:cs typeface="Arial" charset="0"/>
              </a:rPr>
              <a:t>שימו לב</a:t>
            </a:r>
            <a:r>
              <a:rPr lang="he-IL" altLang="en-US" sz="2800" dirty="0">
                <a:solidFill>
                  <a:srgbClr val="FF0000"/>
                </a:solidFill>
                <a:latin typeface="Arial" charset="0"/>
                <a:cs typeface="Arial" charset="0"/>
              </a:rPr>
              <a:t>!!!</a:t>
            </a:r>
            <a:r>
              <a:rPr lang="he-IL" sz="2800" dirty="0">
                <a:latin typeface="Arial" pitchFamily="34" charset="0"/>
                <a:cs typeface="Arial" pitchFamily="34" charset="0"/>
              </a:rPr>
              <a:t> </a:t>
            </a:r>
          </a:p>
          <a:p>
            <a:pPr algn="ctr">
              <a:lnSpc>
                <a:spcPct val="150000"/>
              </a:lnSpc>
              <a:defRPr/>
            </a:pPr>
            <a:r>
              <a:rPr lang="he-IL" sz="2800" dirty="0">
                <a:solidFill>
                  <a:srgbClr val="FF0000"/>
                </a:solidFill>
                <a:latin typeface="Arial" pitchFamily="34" charset="0"/>
                <a:cs typeface="Arial" pitchFamily="34" charset="0"/>
              </a:rPr>
              <a:t>עליכם להירשם לשני קורסי האנגלית בנפרד </a:t>
            </a:r>
          </a:p>
          <a:p>
            <a:pPr algn="ctr">
              <a:lnSpc>
                <a:spcPct val="150000"/>
              </a:lnSpc>
              <a:defRPr/>
            </a:pPr>
            <a:r>
              <a:rPr lang="he-IL" sz="2800" dirty="0">
                <a:solidFill>
                  <a:srgbClr val="FF0000"/>
                </a:solidFill>
                <a:latin typeface="Arial" pitchFamily="34" charset="0"/>
                <a:cs typeface="Arial" pitchFamily="34" charset="0"/>
              </a:rPr>
              <a:t>באתר בית הספר לשפות</a:t>
            </a:r>
          </a:p>
          <a:p>
            <a:pPr algn="ctr">
              <a:lnSpc>
                <a:spcPct val="150000"/>
              </a:lnSpc>
              <a:defRPr/>
            </a:pPr>
            <a:r>
              <a:rPr lang="he-IL" altLang="en-US" sz="2800" dirty="0">
                <a:solidFill>
                  <a:srgbClr val="FF0000"/>
                </a:solidFill>
                <a:latin typeface="Arial" pitchFamily="34" charset="0"/>
                <a:cs typeface="Arial" pitchFamily="34" charset="0"/>
              </a:rPr>
              <a:t>בין התאריכים </a:t>
            </a:r>
            <a:r>
              <a:rPr lang="he-IL" altLang="en-US" sz="2800" dirty="0" smtClean="0">
                <a:solidFill>
                  <a:srgbClr val="FF0000"/>
                </a:solidFill>
                <a:latin typeface="Arial" pitchFamily="34" charset="0"/>
                <a:cs typeface="Arial" pitchFamily="34" charset="0"/>
              </a:rPr>
              <a:t>13/10/20 </a:t>
            </a:r>
            <a:r>
              <a:rPr lang="he-IL" altLang="en-US" sz="2800" dirty="0">
                <a:solidFill>
                  <a:srgbClr val="FF0000"/>
                </a:solidFill>
                <a:latin typeface="Arial" pitchFamily="34" charset="0"/>
                <a:cs typeface="Arial" pitchFamily="34" charset="0"/>
              </a:rPr>
              <a:t>- </a:t>
            </a:r>
            <a:r>
              <a:rPr lang="he-IL" altLang="en-US" sz="2800" dirty="0" smtClean="0">
                <a:solidFill>
                  <a:srgbClr val="FF0000"/>
                </a:solidFill>
                <a:latin typeface="Arial" pitchFamily="34" charset="0"/>
                <a:cs typeface="Arial" pitchFamily="34" charset="0"/>
              </a:rPr>
              <a:t>1/9/20</a:t>
            </a:r>
            <a:endParaRPr lang="he-IL" altLang="en-US" sz="2800" dirty="0">
              <a:solidFill>
                <a:srgbClr val="FF0000"/>
              </a:solidFill>
              <a:latin typeface="Arial" pitchFamily="34" charset="0"/>
              <a:cs typeface="Arial" pitchFamily="34" charset="0"/>
            </a:endParaRPr>
          </a:p>
          <a:p>
            <a:pPr algn="ctr">
              <a:lnSpc>
                <a:spcPct val="150000"/>
              </a:lnSpc>
              <a:defRPr/>
            </a:pPr>
            <a:r>
              <a:rPr lang="he-IL" sz="2800" dirty="0">
                <a:latin typeface="Arial" pitchFamily="34" charset="0"/>
                <a:cs typeface="Arial" pitchFamily="34" charset="0"/>
              </a:rPr>
              <a:t>(רק </a:t>
            </a:r>
            <a:r>
              <a:rPr lang="he-IL" sz="2800" u="sng" dirty="0">
                <a:latin typeface="Arial" pitchFamily="34" charset="0"/>
                <a:cs typeface="Arial" pitchFamily="34" charset="0"/>
              </a:rPr>
              <a:t>לאחר</a:t>
            </a:r>
            <a:r>
              <a:rPr lang="he-IL" sz="2800" dirty="0">
                <a:latin typeface="Arial" pitchFamily="34" charset="0"/>
                <a:cs typeface="Arial" pitchFamily="34" charset="0"/>
              </a:rPr>
              <a:t> קבלת תוצאות </a:t>
            </a:r>
            <a:r>
              <a:rPr lang="he-IL" sz="2800" dirty="0" err="1">
                <a:latin typeface="Arial" pitchFamily="34" charset="0"/>
                <a:cs typeface="Arial" pitchFamily="34" charset="0"/>
              </a:rPr>
              <a:t>הבידינג</a:t>
            </a:r>
            <a:r>
              <a:rPr lang="he-IL" sz="2800" dirty="0">
                <a:latin typeface="Arial" pitchFamily="34" charset="0"/>
                <a:cs typeface="Arial" pitchFamily="34" charset="0"/>
              </a:rPr>
              <a:t> כדי לבחור בקבוצת האנגלית המתאימה למערכת השעות בה שובצתם)</a:t>
            </a:r>
          </a:p>
          <a:p>
            <a:pPr algn="ctr">
              <a:lnSpc>
                <a:spcPct val="150000"/>
              </a:lnSpc>
              <a:defRPr/>
            </a:pPr>
            <a:endParaRPr lang="he-IL" sz="2800" dirty="0">
              <a:latin typeface="Arial" pitchFamily="34" charset="0"/>
              <a:cs typeface="Arial" pitchFamily="34" charset="0"/>
            </a:endParaRPr>
          </a:p>
          <a:p>
            <a:pPr marL="361950" indent="-361950">
              <a:lnSpc>
                <a:spcPct val="150000"/>
              </a:lnSpc>
              <a:defRPr/>
            </a:pPr>
            <a:endParaRPr lang="he-IL" sz="2800" dirty="0">
              <a:latin typeface="Arial" pitchFamily="34" charset="0"/>
              <a:cs typeface="Arial" pitchFamily="34" charset="0"/>
            </a:endParaRPr>
          </a:p>
        </p:txBody>
      </p:sp>
      <p:sp>
        <p:nvSpPr>
          <p:cNvPr id="41987"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
        <p:nvSpPr>
          <p:cNvPr id="41988" name="Text Box 9"/>
          <p:cNvSpPr txBox="1">
            <a:spLocks noChangeArrowheads="1"/>
          </p:cNvSpPr>
          <p:nvPr/>
        </p:nvSpPr>
        <p:spPr bwMode="auto">
          <a:xfrm>
            <a:off x="3322638" y="593725"/>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לימודי אנגלית</a:t>
            </a:r>
            <a:endParaRPr lang="en-US" altLang="en-US" b="1" u="sng">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9"/>
          <p:cNvSpPr txBox="1">
            <a:spLocks noChangeArrowheads="1"/>
          </p:cNvSpPr>
          <p:nvPr/>
        </p:nvSpPr>
        <p:spPr bwMode="auto">
          <a:xfrm>
            <a:off x="3322638" y="593725"/>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u="sng">
                <a:latin typeface="Arial" pitchFamily="34" charset="0"/>
                <a:cs typeface="Arial" pitchFamily="34" charset="0"/>
              </a:rPr>
              <a:t>לימודי אנגלית</a:t>
            </a:r>
            <a:endParaRPr lang="en-US" altLang="en-US" b="1" u="sng">
              <a:latin typeface="Arial" pitchFamily="34" charset="0"/>
              <a:cs typeface="Arial" pitchFamily="34" charset="0"/>
            </a:endParaRPr>
          </a:p>
        </p:txBody>
      </p:sp>
      <p:sp>
        <p:nvSpPr>
          <p:cNvPr id="43011"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
        <p:nvSpPr>
          <p:cNvPr id="6" name="Text Box 4"/>
          <p:cNvSpPr txBox="1">
            <a:spLocks noChangeArrowheads="1"/>
          </p:cNvSpPr>
          <p:nvPr/>
        </p:nvSpPr>
        <p:spPr bwMode="auto">
          <a:xfrm>
            <a:off x="611188" y="1108075"/>
            <a:ext cx="7921625" cy="6554788"/>
          </a:xfrm>
          <a:prstGeom prst="rect">
            <a:avLst/>
          </a:prstGeom>
          <a:noFill/>
          <a:ln w="9525">
            <a:noFill/>
            <a:miter lim="800000"/>
            <a:headEnd/>
            <a:tailEnd/>
          </a:ln>
        </p:spPr>
        <p:txBody>
          <a:bodyPr>
            <a:spAutoFit/>
          </a:bodyPr>
          <a:lstStyle/>
          <a:p>
            <a:pPr algn="ctr">
              <a:lnSpc>
                <a:spcPct val="150000"/>
              </a:lnSpc>
              <a:defRPr/>
            </a:pPr>
            <a:r>
              <a:rPr lang="he-IL" sz="2800" u="sng" dirty="0">
                <a:latin typeface="Arial" pitchFamily="34" charset="0"/>
                <a:cs typeface="Arial" pitchFamily="34" charset="0"/>
              </a:rPr>
              <a:t>תלמידים שרמת האנגלית שלהם "מתקדמים ב" </a:t>
            </a:r>
          </a:p>
          <a:p>
            <a:pPr algn="ctr">
              <a:lnSpc>
                <a:spcPct val="150000"/>
              </a:lnSpc>
              <a:defRPr/>
            </a:pPr>
            <a:r>
              <a:rPr lang="he-IL" sz="2800" dirty="0">
                <a:latin typeface="Arial" pitchFamily="34" charset="0"/>
                <a:cs typeface="Arial" pitchFamily="34" charset="0"/>
              </a:rPr>
              <a:t>הקבוצות העומדות לרשותם הן 9-10</a:t>
            </a:r>
          </a:p>
          <a:p>
            <a:pPr algn="ctr">
              <a:lnSpc>
                <a:spcPct val="150000"/>
              </a:lnSpc>
              <a:defRPr/>
            </a:pPr>
            <a:r>
              <a:rPr lang="he-IL" altLang="en-US" sz="2800" u="sng" dirty="0">
                <a:solidFill>
                  <a:srgbClr val="FF0000"/>
                </a:solidFill>
                <a:latin typeface="Arial" charset="0"/>
                <a:cs typeface="Arial" charset="0"/>
              </a:rPr>
              <a:t>שימו לב</a:t>
            </a:r>
            <a:r>
              <a:rPr lang="he-IL" altLang="en-US" sz="2800" dirty="0">
                <a:solidFill>
                  <a:srgbClr val="FF0000"/>
                </a:solidFill>
                <a:latin typeface="Arial" charset="0"/>
                <a:cs typeface="Arial" charset="0"/>
              </a:rPr>
              <a:t>!!!</a:t>
            </a:r>
            <a:r>
              <a:rPr lang="he-IL" sz="2800" dirty="0">
                <a:latin typeface="Arial" pitchFamily="34" charset="0"/>
                <a:cs typeface="Arial" pitchFamily="34" charset="0"/>
              </a:rPr>
              <a:t> </a:t>
            </a:r>
          </a:p>
          <a:p>
            <a:pPr algn="ctr">
              <a:lnSpc>
                <a:spcPct val="150000"/>
              </a:lnSpc>
              <a:defRPr/>
            </a:pPr>
            <a:r>
              <a:rPr lang="he-IL" sz="2800" dirty="0">
                <a:solidFill>
                  <a:srgbClr val="FF0000"/>
                </a:solidFill>
                <a:latin typeface="Arial" pitchFamily="34" charset="0"/>
                <a:cs typeface="Arial" pitchFamily="34" charset="0"/>
              </a:rPr>
              <a:t>עליכם להירשם לקורס האנגלית בנפרד </a:t>
            </a:r>
          </a:p>
          <a:p>
            <a:pPr algn="ctr">
              <a:lnSpc>
                <a:spcPct val="150000"/>
              </a:lnSpc>
              <a:defRPr/>
            </a:pPr>
            <a:r>
              <a:rPr lang="he-IL" sz="2800" dirty="0">
                <a:solidFill>
                  <a:srgbClr val="FF0000"/>
                </a:solidFill>
                <a:latin typeface="Arial" pitchFamily="34" charset="0"/>
                <a:cs typeface="Arial" pitchFamily="34" charset="0"/>
              </a:rPr>
              <a:t>באתר בית הספר לשפות</a:t>
            </a:r>
          </a:p>
          <a:p>
            <a:pPr algn="ctr">
              <a:lnSpc>
                <a:spcPct val="150000"/>
              </a:lnSpc>
              <a:defRPr/>
            </a:pPr>
            <a:r>
              <a:rPr lang="he-IL" altLang="en-US" sz="2800" dirty="0">
                <a:solidFill>
                  <a:srgbClr val="FF0000"/>
                </a:solidFill>
                <a:latin typeface="Arial" pitchFamily="34" charset="0"/>
                <a:cs typeface="Arial" pitchFamily="34" charset="0"/>
              </a:rPr>
              <a:t>בין התאריכים 13/10/20 </a:t>
            </a:r>
            <a:r>
              <a:rPr lang="he-IL" altLang="en-US" sz="2800" dirty="0" smtClean="0">
                <a:solidFill>
                  <a:srgbClr val="FF0000"/>
                </a:solidFill>
                <a:latin typeface="Arial" pitchFamily="34" charset="0"/>
                <a:cs typeface="Arial" pitchFamily="34" charset="0"/>
              </a:rPr>
              <a:t>- 1/9/20 או 10-11/2/21</a:t>
            </a:r>
            <a:endParaRPr lang="he-IL" altLang="en-US" sz="2800" dirty="0">
              <a:solidFill>
                <a:srgbClr val="FF0000"/>
              </a:solidFill>
              <a:latin typeface="Arial" pitchFamily="34" charset="0"/>
              <a:cs typeface="Arial" pitchFamily="34" charset="0"/>
            </a:endParaRPr>
          </a:p>
          <a:p>
            <a:pPr algn="ctr">
              <a:lnSpc>
                <a:spcPct val="150000"/>
              </a:lnSpc>
              <a:defRPr/>
            </a:pPr>
            <a:r>
              <a:rPr lang="he-IL" sz="2800" dirty="0" smtClean="0">
                <a:latin typeface="Arial" pitchFamily="34" charset="0"/>
                <a:cs typeface="Arial" pitchFamily="34" charset="0"/>
              </a:rPr>
              <a:t>(</a:t>
            </a:r>
            <a:r>
              <a:rPr lang="he-IL" sz="2800" dirty="0">
                <a:latin typeface="Arial" pitchFamily="34" charset="0"/>
                <a:cs typeface="Arial" pitchFamily="34" charset="0"/>
              </a:rPr>
              <a:t>רק </a:t>
            </a:r>
            <a:r>
              <a:rPr lang="he-IL" sz="2800" u="sng" dirty="0">
                <a:latin typeface="Arial" pitchFamily="34" charset="0"/>
                <a:cs typeface="Arial" pitchFamily="34" charset="0"/>
              </a:rPr>
              <a:t>לאחר</a:t>
            </a:r>
            <a:r>
              <a:rPr lang="he-IL" sz="2800" dirty="0">
                <a:latin typeface="Arial" pitchFamily="34" charset="0"/>
                <a:cs typeface="Arial" pitchFamily="34" charset="0"/>
              </a:rPr>
              <a:t> קבלת תוצאות </a:t>
            </a:r>
            <a:r>
              <a:rPr lang="he-IL" sz="2800" dirty="0" err="1">
                <a:latin typeface="Arial" pitchFamily="34" charset="0"/>
                <a:cs typeface="Arial" pitchFamily="34" charset="0"/>
              </a:rPr>
              <a:t>הבידינג</a:t>
            </a:r>
            <a:r>
              <a:rPr lang="he-IL" sz="2800" dirty="0">
                <a:latin typeface="Arial" pitchFamily="34" charset="0"/>
                <a:cs typeface="Arial" pitchFamily="34" charset="0"/>
              </a:rPr>
              <a:t> כדי לבחור בקבוצת האנגלית המתאימה למערכת השעות בה שובצתם)</a:t>
            </a:r>
          </a:p>
          <a:p>
            <a:pPr algn="ctr">
              <a:lnSpc>
                <a:spcPct val="150000"/>
              </a:lnSpc>
              <a:defRPr/>
            </a:pPr>
            <a:endParaRPr lang="he-IL" sz="2800" dirty="0">
              <a:latin typeface="Arial" pitchFamily="34" charset="0"/>
              <a:cs typeface="Arial" pitchFamily="34" charset="0"/>
            </a:endParaRPr>
          </a:p>
          <a:p>
            <a:pPr marL="361950" indent="-361950">
              <a:lnSpc>
                <a:spcPct val="150000"/>
              </a:lnSpc>
              <a:defRPr/>
            </a:pPr>
            <a:endParaRPr lang="he-IL"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anot for mitkadmim -anglit"/>
          <p:cNvPicPr>
            <a:picLocks noChangeAspect="1" noChangeArrowheads="1"/>
          </p:cNvPicPr>
          <p:nvPr/>
        </p:nvPicPr>
        <p:blipFill>
          <a:blip r:embed="rId2">
            <a:extLst>
              <a:ext uri="{28A0092B-C50C-407E-A947-70E740481C1C}">
                <a14:useLocalDpi xmlns:a14="http://schemas.microsoft.com/office/drawing/2010/main" val="0"/>
              </a:ext>
            </a:extLst>
          </a:blip>
          <a:srcRect l="21492" t="55116" r="23642" b="23035"/>
          <a:stretch>
            <a:fillRect/>
          </a:stretch>
        </p:blipFill>
        <p:spPr bwMode="auto">
          <a:xfrm>
            <a:off x="477838" y="2997200"/>
            <a:ext cx="81883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p:cNvSpPr txBox="1">
            <a:spLocks noChangeArrowheads="1"/>
          </p:cNvSpPr>
          <p:nvPr/>
        </p:nvSpPr>
        <p:spPr bwMode="auto">
          <a:xfrm>
            <a:off x="971550" y="1484313"/>
            <a:ext cx="78835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nSpc>
                <a:spcPct val="150000"/>
              </a:lnSpc>
              <a:spcBef>
                <a:spcPct val="0"/>
              </a:spcBef>
              <a:buFontTx/>
              <a:buNone/>
            </a:pPr>
            <a:r>
              <a:rPr lang="he-IL" altLang="en-US" sz="2800">
                <a:latin typeface="Arial" pitchFamily="34" charset="0"/>
                <a:cs typeface="Arial" pitchFamily="34" charset="0"/>
              </a:rPr>
              <a:t>קבוצות לתלמידים שרמת האנגלית שלהם היא "מתקדמים ב" – קבוצות 9-10</a:t>
            </a:r>
            <a:endParaRPr lang="en-US" altLang="en-US" sz="2800">
              <a:latin typeface="Arial" pitchFamily="34" charset="0"/>
              <a:cs typeface="Arial" pitchFamily="34" charset="0"/>
            </a:endParaRPr>
          </a:p>
        </p:txBody>
      </p:sp>
      <p:sp>
        <p:nvSpPr>
          <p:cNvPr id="44036" name="Oval 7"/>
          <p:cNvSpPr>
            <a:spLocks noChangeArrowheads="1"/>
          </p:cNvSpPr>
          <p:nvPr/>
        </p:nvSpPr>
        <p:spPr bwMode="auto">
          <a:xfrm>
            <a:off x="3059113" y="3429000"/>
            <a:ext cx="574675" cy="1511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
        <p:nvSpPr>
          <p:cNvPr id="44037" name="Text Box 9"/>
          <p:cNvSpPr txBox="1">
            <a:spLocks noChangeArrowheads="1"/>
          </p:cNvSpPr>
          <p:nvPr/>
        </p:nvSpPr>
        <p:spPr bwMode="auto">
          <a:xfrm>
            <a:off x="484188" y="836613"/>
            <a:ext cx="847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en-US" b="1">
                <a:latin typeface="Arial" pitchFamily="34" charset="0"/>
                <a:cs typeface="Arial" pitchFamily="34" charset="0"/>
              </a:rPr>
              <a:t>(באתר הבידינג)</a:t>
            </a:r>
          </a:p>
        </p:txBody>
      </p:sp>
      <p:sp>
        <p:nvSpPr>
          <p:cNvPr id="44038" name="Text Box 2"/>
          <p:cNvSpPr txBox="1">
            <a:spLocks noChangeArrowheads="1"/>
          </p:cNvSpPr>
          <p:nvPr/>
        </p:nvSpPr>
        <p:spPr bwMode="auto">
          <a:xfrm>
            <a:off x="3449638" y="0"/>
            <a:ext cx="22447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רישום לקבוצות</a:t>
            </a:r>
            <a:endParaRPr lang="he-IL" altLang="en-US" sz="2800">
              <a:latin typeface="Arial" pitchFamily="34" charset="0"/>
              <a:cs typeface="Arial" pitchFamily="34" charset="0"/>
            </a:endParaRPr>
          </a:p>
        </p:txBody>
      </p:sp>
      <p:sp>
        <p:nvSpPr>
          <p:cNvPr id="44039" name="Text Box 9"/>
          <p:cNvSpPr txBox="1">
            <a:spLocks noChangeArrowheads="1"/>
          </p:cNvSpPr>
          <p:nvPr/>
        </p:nvSpPr>
        <p:spPr bwMode="auto">
          <a:xfrm>
            <a:off x="381000" y="5949950"/>
            <a:ext cx="847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0"/>
              </a:spcBef>
              <a:buFontTx/>
              <a:buNone/>
            </a:pPr>
            <a:r>
              <a:rPr lang="he-IL" altLang="en-US" b="1">
                <a:latin typeface="Arial" pitchFamily="34" charset="0"/>
                <a:cs typeface="Arial" pitchFamily="34" charset="0"/>
              </a:rPr>
              <a:t>הבידינג אינו כולל גם את הרישום לאנגלית</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339975" y="46038"/>
            <a:ext cx="4608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he-IL" sz="3600">
                <a:hlinkClick r:id="rId2"/>
              </a:rPr>
              <a:t>https://lifesci.tau.ac.il/</a:t>
            </a:r>
            <a:endParaRPr lang="he-IL" altLang="he-IL" sz="3600" b="1"/>
          </a:p>
        </p:txBody>
      </p:sp>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l="23376" t="10658" r="24019" b="28983"/>
          <a:stretch>
            <a:fillRect/>
          </a:stretch>
        </p:blipFill>
        <p:spPr bwMode="auto">
          <a:xfrm>
            <a:off x="419100" y="835025"/>
            <a:ext cx="8450263" cy="545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Oval 1"/>
          <p:cNvSpPr>
            <a:spLocks noChangeArrowheads="1"/>
          </p:cNvSpPr>
          <p:nvPr/>
        </p:nvSpPr>
        <p:spPr bwMode="auto">
          <a:xfrm>
            <a:off x="6372225" y="1873250"/>
            <a:ext cx="936625" cy="37941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spcBef>
                <a:spcPts val="600"/>
              </a:spcBef>
              <a:defRPr/>
            </a:pPr>
            <a:endParaRPr lang="he-IL" sz="1200"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spcBef>
                <a:spcPts val="600"/>
              </a:spcBef>
              <a:defRPr/>
            </a:pPr>
            <a:r>
              <a:rPr lang="en-US"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he-IL" sz="3200"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0825" y="1076325"/>
            <a:ext cx="8607425" cy="1076325"/>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מסלול ביולוגיה + חטיבה </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3200" b="1" u="sng" kern="0" dirty="0" err="1"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הקבץ</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במדעי הרוח</a:t>
            </a:r>
            <a:endPar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לתלמידים מצטיינים</a:t>
            </a:r>
            <a:endParaRPr lang="he-IL" sz="3200" b="1" u="sng" dirty="0">
              <a:solidFill>
                <a:prstClr val="black"/>
              </a:solidFill>
            </a:endParaRPr>
          </a:p>
        </p:txBody>
      </p:sp>
      <p:sp>
        <p:nvSpPr>
          <p:cNvPr id="11" name="מלבן 10">
            <a:extLst/>
          </p:cNvPr>
          <p:cNvSpPr/>
          <p:nvPr/>
        </p:nvSpPr>
        <p:spPr>
          <a:xfrm>
            <a:off x="4119563" y="2252663"/>
            <a:ext cx="4664075" cy="440848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he-IL" sz="2700" dirty="0">
                <a:solidFill>
                  <a:prstClr val="black"/>
                </a:solidFill>
              </a:rPr>
              <a:t>"</a:t>
            </a:r>
            <a:r>
              <a:rPr lang="he-IL" dirty="0">
                <a:solidFill>
                  <a:prstClr val="black"/>
                </a:solidFill>
              </a:rPr>
              <a:t>זה </a:t>
            </a:r>
            <a:r>
              <a:rPr lang="he-IL" dirty="0" err="1">
                <a:solidFill>
                  <a:prstClr val="black"/>
                </a:solidFill>
              </a:rPr>
              <a:t>בדי.אן.איי</a:t>
            </a:r>
            <a:r>
              <a:rPr lang="he-IL" dirty="0">
                <a:solidFill>
                  <a:prstClr val="black"/>
                </a:solidFill>
              </a:rPr>
              <a:t> של אפּל, </a:t>
            </a:r>
            <a:r>
              <a:rPr lang="he-IL" b="1" dirty="0">
                <a:solidFill>
                  <a:srgbClr val="50B4C8"/>
                </a:solidFill>
              </a:rPr>
              <a:t>שטכנולוגיה</a:t>
            </a:r>
            <a:r>
              <a:rPr lang="he-IL" dirty="0">
                <a:solidFill>
                  <a:prstClr val="black"/>
                </a:solidFill>
              </a:rPr>
              <a:t> לבדה לא מספיקה. רק טכנולוגיה המשולבת יחד עם </a:t>
            </a:r>
            <a:r>
              <a:rPr lang="he-IL" b="1" dirty="0" err="1">
                <a:solidFill>
                  <a:srgbClr val="50B4C8"/>
                </a:solidFill>
              </a:rPr>
              <a:t>תוכנית</a:t>
            </a:r>
            <a:r>
              <a:rPr lang="he-IL" b="1" dirty="0">
                <a:solidFill>
                  <a:srgbClr val="50B4C8"/>
                </a:solidFill>
              </a:rPr>
              <a:t> רב-תחומית</a:t>
            </a:r>
            <a:r>
              <a:rPr lang="he-IL" i="1" dirty="0">
                <a:solidFill>
                  <a:srgbClr val="162F33"/>
                </a:solidFill>
              </a:rPr>
              <a:t>,</a:t>
            </a:r>
            <a:r>
              <a:rPr lang="he-IL" dirty="0">
                <a:solidFill>
                  <a:prstClr val="black"/>
                </a:solidFill>
              </a:rPr>
              <a:t> יחד עם </a:t>
            </a:r>
            <a:r>
              <a:rPr lang="he-IL" b="1" dirty="0">
                <a:solidFill>
                  <a:srgbClr val="50B4C8"/>
                </a:solidFill>
              </a:rPr>
              <a:t>מדעי הרוח</a:t>
            </a:r>
            <a:r>
              <a:rPr lang="he-IL" dirty="0">
                <a:solidFill>
                  <a:prstClr val="black"/>
                </a:solidFill>
              </a:rPr>
              <a:t>, מניבה לנו את התוצאות שמרגשות אותנו. זה נכון במיוחד במכשירים שלאחר דור הפי.סי"</a:t>
            </a:r>
          </a:p>
          <a:p>
            <a:pPr>
              <a:defRPr/>
            </a:pPr>
            <a:endParaRPr lang="en-US" sz="900" dirty="0">
              <a:solidFill>
                <a:prstClr val="black"/>
              </a:solidFill>
            </a:endParaRPr>
          </a:p>
          <a:p>
            <a:pPr>
              <a:defRPr/>
            </a:pPr>
            <a:r>
              <a:rPr lang="he-IL" sz="700" dirty="0">
                <a:solidFill>
                  <a:prstClr val="black"/>
                </a:solidFill>
              </a:rPr>
              <a:t> </a:t>
            </a:r>
            <a:r>
              <a:rPr lang="en-US" sz="1400" dirty="0">
                <a:solidFill>
                  <a:prstClr val="black"/>
                </a:solidFill>
              </a:rPr>
              <a:t>"It's in </a:t>
            </a:r>
            <a:r>
              <a:rPr lang="en-US" sz="1400" dirty="0">
                <a:solidFill>
                  <a:srgbClr val="50B4C8"/>
                </a:solidFill>
              </a:rPr>
              <a:t>Apple's</a:t>
            </a:r>
            <a:r>
              <a:rPr lang="en-US" sz="1400" dirty="0">
                <a:solidFill>
                  <a:prstClr val="black"/>
                </a:solidFill>
              </a:rPr>
              <a:t> DNA that technology alone is not enough — it's </a:t>
            </a:r>
            <a:r>
              <a:rPr lang="en-US" sz="1400" dirty="0">
                <a:solidFill>
                  <a:srgbClr val="50B4C8"/>
                </a:solidFill>
              </a:rPr>
              <a:t>technology</a:t>
            </a:r>
            <a:r>
              <a:rPr lang="en-US" sz="1400" dirty="0">
                <a:solidFill>
                  <a:prstClr val="black"/>
                </a:solidFill>
              </a:rPr>
              <a:t> married with </a:t>
            </a:r>
            <a:r>
              <a:rPr lang="en-US" b="1" dirty="0">
                <a:solidFill>
                  <a:srgbClr val="50B4C8"/>
                </a:solidFill>
              </a:rPr>
              <a:t>liberal arts</a:t>
            </a:r>
            <a:r>
              <a:rPr lang="en-US" sz="1400" dirty="0">
                <a:solidFill>
                  <a:prstClr val="black"/>
                </a:solidFill>
              </a:rPr>
              <a:t>, married with the </a:t>
            </a:r>
            <a:r>
              <a:rPr lang="en-US" b="1" dirty="0">
                <a:solidFill>
                  <a:srgbClr val="50B4C8"/>
                </a:solidFill>
              </a:rPr>
              <a:t>humanities</a:t>
            </a:r>
            <a:r>
              <a:rPr lang="en-US" sz="1400" dirty="0">
                <a:solidFill>
                  <a:prstClr val="black"/>
                </a:solidFill>
              </a:rPr>
              <a:t>, that yields us the result that makes our heart sing, and nowhere is that more true than in these post-PC devices“</a:t>
            </a:r>
            <a:br>
              <a:rPr lang="en-US" sz="1400" dirty="0">
                <a:solidFill>
                  <a:prstClr val="black"/>
                </a:solidFill>
              </a:rPr>
            </a:br>
            <a:r>
              <a:rPr lang="en-US" sz="1050" dirty="0">
                <a:solidFill>
                  <a:prstClr val="black"/>
                </a:solidFill>
              </a:rPr>
              <a:t/>
            </a:r>
            <a:br>
              <a:rPr lang="en-US" sz="1050" dirty="0">
                <a:solidFill>
                  <a:prstClr val="black"/>
                </a:solidFill>
              </a:rPr>
            </a:br>
            <a:r>
              <a:rPr lang="en-US" sz="1200" dirty="0">
                <a:solidFill>
                  <a:srgbClr val="50B4C8"/>
                </a:solidFill>
              </a:rPr>
              <a:t>STEVE JOBS</a:t>
            </a:r>
            <a:endParaRPr lang="he-IL" sz="1200" dirty="0">
              <a:solidFill>
                <a:srgbClr val="50B4C8"/>
              </a:solidFill>
            </a:endParaRPr>
          </a:p>
        </p:txBody>
      </p:sp>
      <p:pic>
        <p:nvPicPr>
          <p:cNvPr id="45062" name="תמונה 11" descr="10 Mandamientos de &lt;strong&gt;Steve&lt;/strong&gt; &lt;strong&gt;Jobs&lt;/strong&gt; - SerGerente.ne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52663"/>
            <a:ext cx="37147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מציין מיקום תוכן 3"/>
          <p:cNvPicPr>
            <a:picLocks noChangeAspect="1"/>
          </p:cNvPicPr>
          <p:nvPr/>
        </p:nvPicPr>
        <p:blipFill>
          <a:blip r:embed="rId3">
            <a:extLst>
              <a:ext uri="{28A0092B-C50C-407E-A947-70E740481C1C}">
                <a14:useLocalDpi xmlns:a14="http://schemas.microsoft.com/office/drawing/2010/main" val="0"/>
              </a:ext>
            </a:extLst>
          </a:blip>
          <a:srcRect l="1862"/>
          <a:stretch>
            <a:fillRect/>
          </a:stretch>
        </p:blipFill>
        <p:spPr bwMode="auto">
          <a:xfrm>
            <a:off x="66675" y="144463"/>
            <a:ext cx="40338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9"/>
          <p:cNvSpPr>
            <a:spLocks noChangeArrowheads="1"/>
          </p:cNvSpPr>
          <p:nvPr/>
        </p:nvSpPr>
        <p:spPr bwMode="auto">
          <a:xfrm rot="-641056">
            <a:off x="6097588" y="1584325"/>
            <a:ext cx="4240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grpSp>
        <p:nvGrpSpPr>
          <p:cNvPr id="45065" name="Group 28"/>
          <p:cNvGrpSpPr>
            <a:grpSpLocks noChangeAspect="1"/>
          </p:cNvGrpSpPr>
          <p:nvPr/>
        </p:nvGrpSpPr>
        <p:grpSpPr bwMode="auto">
          <a:xfrm>
            <a:off x="4243388" y="203200"/>
            <a:ext cx="4795837" cy="703263"/>
            <a:chOff x="415023" y="492686"/>
            <a:chExt cx="8620175" cy="1262467"/>
          </a:xfrm>
        </p:grpSpPr>
        <p:pic>
          <p:nvPicPr>
            <p:cNvPr id="45067" name="Picture 29"/>
            <p:cNvPicPr>
              <a:picLocks noChangeAspect="1"/>
            </p:cNvPicPr>
            <p:nvPr/>
          </p:nvPicPr>
          <p:blipFill>
            <a:blip r:embed="rId4">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30"/>
            <p:cNvPicPr>
              <a:picLocks noChangeAspect="1"/>
            </p:cNvPicPr>
            <p:nvPr/>
          </p:nvPicPr>
          <p:blipFill>
            <a:blip r:embed="rId4">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31"/>
            <p:cNvPicPr>
              <a:picLocks noChangeAspect="1"/>
            </p:cNvPicPr>
            <p:nvPr/>
          </p:nvPicPr>
          <p:blipFill>
            <a:blip r:embed="rId4">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6" name="Rectangle 12"/>
          <p:cNvSpPr>
            <a:spLocks noChangeArrowheads="1"/>
          </p:cNvSpPr>
          <p:nvPr/>
        </p:nvSpPr>
        <p:spPr bwMode="auto">
          <a:xfrm rot="-641056">
            <a:off x="-1246188" y="1584325"/>
            <a:ext cx="423862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e-IL" sz="3200" b="1" kern="0" dirty="0">
              <a:solidFill>
                <a:schemeClr val="tx2">
                  <a:lumMod val="75000"/>
                </a:scheme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2276475"/>
            <a:ext cx="8943975" cy="2246769"/>
          </a:xfrm>
          <a:prstGeom prst="rect">
            <a:avLst/>
          </a:prstGeom>
          <a:noFill/>
        </p:spPr>
        <p:txBody>
          <a:bodyPr rtlCol="1">
            <a:spAutoFit/>
          </a:bodyPr>
          <a:lstStyle/>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תואר בביולוגיה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העשרה - היסטוריה, פילוסופיה והעתיד של המדע והטכנולוגיה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פיתוח כישורי יסוד בחשיבה הומניסטית: </a:t>
            </a:r>
          </a:p>
          <a:p>
            <a:pPr>
              <a:spcBef>
                <a:spcPts val="600"/>
              </a:spcBef>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b="1" kern="0" dirty="0">
                <a:solidFill>
                  <a:srgbClr val="0033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פרשנות, ביקורתיות, יצירתיות, אתיקה, כתיבה ורטוריקה</a:t>
            </a: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למידה רב-תחומית שמעניקה יתרון במחקר ובעולם </a:t>
            </a:r>
            <a:r>
              <a:rPr lang="he-IL" b="1" kern="0" dirty="0" smtClean="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העסקי</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p:txBody>
      </p:sp>
      <p:sp>
        <p:nvSpPr>
          <p:cNvPr id="17" name="TextBox 16"/>
          <p:cNvSpPr txBox="1"/>
          <p:nvPr/>
        </p:nvSpPr>
        <p:spPr>
          <a:xfrm>
            <a:off x="250825" y="1076325"/>
            <a:ext cx="8607425" cy="1076325"/>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מסלול ביולוגיה + </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חטיבה / </a:t>
            </a:r>
            <a:r>
              <a:rPr lang="he-IL" sz="3200" b="1" u="sng" kern="0" dirty="0" err="1"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הקבץ</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במדעי </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הרוח</a:t>
            </a:r>
            <a:endPar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לתלמידים מצטיינים</a:t>
            </a:r>
            <a:endParaRPr lang="he-IL" sz="3200" b="1" u="sng" dirty="0">
              <a:solidFill>
                <a:prstClr val="black"/>
              </a:solidFill>
            </a:endParaRPr>
          </a:p>
        </p:txBody>
      </p:sp>
      <p:pic>
        <p:nvPicPr>
          <p:cNvPr id="46087" name="מציין מיקום תוכן 3"/>
          <p:cNvPicPr>
            <a:picLocks noChangeAspect="1"/>
          </p:cNvPicPr>
          <p:nvPr/>
        </p:nvPicPr>
        <p:blipFill>
          <a:blip r:embed="rId2">
            <a:extLst>
              <a:ext uri="{28A0092B-C50C-407E-A947-70E740481C1C}">
                <a14:useLocalDpi xmlns:a14="http://schemas.microsoft.com/office/drawing/2010/main" val="0"/>
              </a:ext>
            </a:extLst>
          </a:blip>
          <a:srcRect l="1862"/>
          <a:stretch>
            <a:fillRect/>
          </a:stretch>
        </p:blipFill>
        <p:spPr bwMode="auto">
          <a:xfrm>
            <a:off x="66675" y="144463"/>
            <a:ext cx="40338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20"/>
          <p:cNvGrpSpPr>
            <a:grpSpLocks noChangeAspect="1"/>
          </p:cNvGrpSpPr>
          <p:nvPr/>
        </p:nvGrpSpPr>
        <p:grpSpPr bwMode="auto">
          <a:xfrm>
            <a:off x="4243388" y="203200"/>
            <a:ext cx="4795837" cy="703263"/>
            <a:chOff x="415023" y="492686"/>
            <a:chExt cx="8620175" cy="1262467"/>
          </a:xfrm>
        </p:grpSpPr>
        <p:pic>
          <p:nvPicPr>
            <p:cNvPr id="46092" name="Picture 22"/>
            <p:cNvPicPr>
              <a:picLocks noChangeAspect="1"/>
            </p:cNvPicPr>
            <p:nvPr/>
          </p:nvPicPr>
          <p:blipFill>
            <a:blip r:embed="rId3">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3"/>
            <p:cNvPicPr>
              <a:picLocks noChangeAspect="1"/>
            </p:cNvPicPr>
            <p:nvPr/>
          </p:nvPicPr>
          <p:blipFill>
            <a:blip r:embed="rId3">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4"/>
            <p:cNvPicPr>
              <a:picLocks noChangeAspect="1"/>
            </p:cNvPicPr>
            <p:nvPr/>
          </p:nvPicPr>
          <p:blipFill>
            <a:blip r:embed="rId3">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Rectangle 12"/>
          <p:cNvSpPr>
            <a:spLocks noChangeArrowheads="1"/>
          </p:cNvSpPr>
          <p:nvPr/>
        </p:nvSpPr>
        <p:spPr bwMode="auto">
          <a:xfrm rot="-641056">
            <a:off x="6097588" y="1584325"/>
            <a:ext cx="4240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46090" name="Rectangle 13"/>
          <p:cNvSpPr>
            <a:spLocks noChangeArrowheads="1"/>
          </p:cNvSpPr>
          <p:nvPr/>
        </p:nvSpPr>
        <p:spPr bwMode="auto">
          <a:xfrm rot="-641056">
            <a:off x="-1246188" y="1584325"/>
            <a:ext cx="423862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e-IL" sz="3200" b="1" kern="0" dirty="0">
              <a:solidFill>
                <a:schemeClr val="tx2">
                  <a:lumMod val="75000"/>
                </a:scheme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2276475"/>
            <a:ext cx="8943975" cy="2693045"/>
          </a:xfrm>
          <a:prstGeom prst="rect">
            <a:avLst/>
          </a:prstGeom>
          <a:noFill/>
        </p:spPr>
        <p:txBody>
          <a:bodyPr rtlCol="1">
            <a:spAutoFit/>
          </a:bodyPr>
          <a:lstStyle/>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תואר בביולוגיה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העשרה - היסטוריה, פילוסופיה והעתיד של המדע והטכנולוגיה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פיתוח כישורי יסוד בחשיבה הומניסטית: </a:t>
            </a:r>
          </a:p>
          <a:p>
            <a:pPr>
              <a:spcBef>
                <a:spcPts val="600"/>
              </a:spcBef>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b="1" kern="0" dirty="0">
                <a:solidFill>
                  <a:srgbClr val="0033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פרשנות, ביקורתיות, יצירתיות, אתיקה, כתיבה ורטוריקה</a:t>
            </a: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למידה רב-תחומית שמעניקה יתרון במחקר </a:t>
            </a:r>
            <a:r>
              <a:rPr lang="he-IL" b="1" kern="0" dirty="0" smtClean="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ובשוק העבודה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מלגה בגובה של ½ שכר לימוד למשך 3 </a:t>
            </a:r>
            <a:r>
              <a:rPr lang="he-IL" b="1" kern="0" dirty="0" smtClean="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שנים</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p:txBody>
      </p:sp>
      <p:sp>
        <p:nvSpPr>
          <p:cNvPr id="46085" name="TextBox 21"/>
          <p:cNvSpPr txBox="1">
            <a:spLocks noChangeArrowheads="1"/>
          </p:cNvSpPr>
          <p:nvPr/>
        </p:nvSpPr>
        <p:spPr bwMode="auto">
          <a:xfrm>
            <a:off x="2179638" y="6021288"/>
            <a:ext cx="4784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dirty="0">
                <a:solidFill>
                  <a:srgbClr val="000000"/>
                </a:solidFill>
              </a:rPr>
              <a:t>לפרטים: ד"ר ירון כהן צמח;</a:t>
            </a:r>
            <a:r>
              <a:rPr lang="en-US" altLang="he-IL" sz="2400" dirty="0">
                <a:solidFill>
                  <a:srgbClr val="000000"/>
                </a:solidFill>
              </a:rPr>
              <a:t> </a:t>
            </a:r>
            <a:r>
              <a:rPr lang="he-IL" altLang="he-IL" sz="2400" dirty="0">
                <a:solidFill>
                  <a:srgbClr val="000000"/>
                </a:solidFill>
              </a:rPr>
              <a:t>050-7700351</a:t>
            </a:r>
          </a:p>
          <a:p>
            <a:pPr algn="ctr">
              <a:spcBef>
                <a:spcPct val="0"/>
              </a:spcBef>
              <a:buFontTx/>
              <a:buNone/>
            </a:pPr>
            <a:r>
              <a:rPr lang="he-IL" altLang="he-IL" sz="2400" dirty="0">
                <a:solidFill>
                  <a:srgbClr val="000000"/>
                </a:solidFill>
              </a:rPr>
              <a:t>ד"ר ורד </a:t>
            </a:r>
            <a:r>
              <a:rPr lang="he-IL" altLang="he-IL" sz="2400" dirty="0" err="1">
                <a:solidFill>
                  <a:srgbClr val="000000"/>
                </a:solidFill>
              </a:rPr>
              <a:t>פדלר-קרוואני</a:t>
            </a:r>
            <a:r>
              <a:rPr lang="he-IL" altLang="he-IL" sz="2400" dirty="0">
                <a:solidFill>
                  <a:srgbClr val="000000"/>
                </a:solidFill>
              </a:rPr>
              <a:t> 03-640-6737</a:t>
            </a:r>
          </a:p>
        </p:txBody>
      </p:sp>
      <p:sp>
        <p:nvSpPr>
          <p:cNvPr id="17" name="TextBox 16"/>
          <p:cNvSpPr txBox="1"/>
          <p:nvPr/>
        </p:nvSpPr>
        <p:spPr>
          <a:xfrm>
            <a:off x="250825" y="1076325"/>
            <a:ext cx="8607425" cy="1076325"/>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מסלול ביולוגיה + </a:t>
            </a:r>
            <a:r>
              <a:rPr lang="he-IL" sz="3200" b="1" u="sng" kern="0" dirty="0" smtClean="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חטיבה</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במדעי הרוח </a:t>
            </a:r>
            <a:r>
              <a:rPr lang="he-IL" sz="3200" b="1" u="sng" kern="0" dirty="0" smtClean="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(26 נק')</a:t>
            </a:r>
            <a:endParaRPr lang="he-IL" sz="3200" b="1" u="sng" kern="0" dirty="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לתלמידים מצטיינים</a:t>
            </a:r>
            <a:endParaRPr lang="he-IL" sz="3200" b="1" u="sng" dirty="0">
              <a:solidFill>
                <a:prstClr val="black"/>
              </a:solidFill>
            </a:endParaRPr>
          </a:p>
        </p:txBody>
      </p:sp>
      <p:pic>
        <p:nvPicPr>
          <p:cNvPr id="46087" name="מציין מיקום תוכן 3"/>
          <p:cNvPicPr>
            <a:picLocks noChangeAspect="1"/>
          </p:cNvPicPr>
          <p:nvPr/>
        </p:nvPicPr>
        <p:blipFill>
          <a:blip r:embed="rId2">
            <a:extLst>
              <a:ext uri="{28A0092B-C50C-407E-A947-70E740481C1C}">
                <a14:useLocalDpi xmlns:a14="http://schemas.microsoft.com/office/drawing/2010/main" val="0"/>
              </a:ext>
            </a:extLst>
          </a:blip>
          <a:srcRect l="1862"/>
          <a:stretch>
            <a:fillRect/>
          </a:stretch>
        </p:blipFill>
        <p:spPr bwMode="auto">
          <a:xfrm>
            <a:off x="66675" y="144463"/>
            <a:ext cx="40338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20"/>
          <p:cNvGrpSpPr>
            <a:grpSpLocks noChangeAspect="1"/>
          </p:cNvGrpSpPr>
          <p:nvPr/>
        </p:nvGrpSpPr>
        <p:grpSpPr bwMode="auto">
          <a:xfrm>
            <a:off x="4243388" y="203200"/>
            <a:ext cx="4795837" cy="703263"/>
            <a:chOff x="415023" y="492686"/>
            <a:chExt cx="8620175" cy="1262467"/>
          </a:xfrm>
        </p:grpSpPr>
        <p:pic>
          <p:nvPicPr>
            <p:cNvPr id="46092" name="Picture 22"/>
            <p:cNvPicPr>
              <a:picLocks noChangeAspect="1"/>
            </p:cNvPicPr>
            <p:nvPr/>
          </p:nvPicPr>
          <p:blipFill>
            <a:blip r:embed="rId3">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3"/>
            <p:cNvPicPr>
              <a:picLocks noChangeAspect="1"/>
            </p:cNvPicPr>
            <p:nvPr/>
          </p:nvPicPr>
          <p:blipFill>
            <a:blip r:embed="rId3">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4"/>
            <p:cNvPicPr>
              <a:picLocks noChangeAspect="1"/>
            </p:cNvPicPr>
            <p:nvPr/>
          </p:nvPicPr>
          <p:blipFill>
            <a:blip r:embed="rId3">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Rectangle 12"/>
          <p:cNvSpPr>
            <a:spLocks noChangeArrowheads="1"/>
          </p:cNvSpPr>
          <p:nvPr/>
        </p:nvSpPr>
        <p:spPr bwMode="auto">
          <a:xfrm rot="-641056">
            <a:off x="6097588" y="1584325"/>
            <a:ext cx="4240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46090" name="Rectangle 13"/>
          <p:cNvSpPr>
            <a:spLocks noChangeArrowheads="1"/>
          </p:cNvSpPr>
          <p:nvPr/>
        </p:nvSpPr>
        <p:spPr bwMode="auto">
          <a:xfrm rot="-641056">
            <a:off x="-1246188" y="1584325"/>
            <a:ext cx="423862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46091" name="TextBox 21"/>
          <p:cNvSpPr txBox="1">
            <a:spLocks noChangeArrowheads="1"/>
          </p:cNvSpPr>
          <p:nvPr/>
        </p:nvSpPr>
        <p:spPr bwMode="auto">
          <a:xfrm>
            <a:off x="95187" y="4983261"/>
            <a:ext cx="8745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b="1" dirty="0" smtClean="0">
                <a:solidFill>
                  <a:srgbClr val="000000"/>
                </a:solidFill>
              </a:rPr>
              <a:t>26 </a:t>
            </a:r>
            <a:r>
              <a:rPr lang="he-IL" altLang="he-IL" sz="2400" b="1" dirty="0">
                <a:solidFill>
                  <a:srgbClr val="000000"/>
                </a:solidFill>
              </a:rPr>
              <a:t>ש' = 10 במקום קורסי בחירה, 6 במקום כלים שלובים, 10 תוספת לתואר</a:t>
            </a:r>
          </a:p>
        </p:txBody>
      </p:sp>
      <p:sp>
        <p:nvSpPr>
          <p:cNvPr id="15" name="TextBox 14"/>
          <p:cNvSpPr txBox="1"/>
          <p:nvPr/>
        </p:nvSpPr>
        <p:spPr>
          <a:xfrm>
            <a:off x="-33512" y="5517232"/>
            <a:ext cx="8943975" cy="400110"/>
          </a:xfrm>
          <a:prstGeom prst="rect">
            <a:avLst/>
          </a:prstGeom>
          <a:noFill/>
        </p:spPr>
        <p:txBody>
          <a:bodyPr rtlCol="1">
            <a:spAutoFit/>
          </a:bodyPr>
          <a:lstStyle/>
          <a:p>
            <a:pPr algn="ctr">
              <a:defRPr/>
            </a:pPr>
            <a:r>
              <a:rPr lang="he-IL" sz="2000" b="1" kern="0" dirty="0" smtClean="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תנאי </a:t>
            </a:r>
            <a:r>
              <a:rPr lang="he-IL" sz="2000" b="1" kern="0" dirty="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קבלה: תלמידי מורחב מצטיינים בעלי חשיבה מופשטת (בכפוף לראיון אישי</a:t>
            </a:r>
            <a:r>
              <a:rPr lang="he-IL" sz="2000" b="1" kern="0" dirty="0" smtClean="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2000" b="1" kern="0" dirty="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06909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fade">
                                      <p:cBhvr>
                                        <p:cTn id="7" dur="500"/>
                                        <p:tgtEl>
                                          <p:spTgt spid="460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085"/>
                                        </p:tgtEl>
                                        <p:attrNameLst>
                                          <p:attrName>style.visibility</p:attrName>
                                        </p:attrNameLst>
                                      </p:cBhvr>
                                      <p:to>
                                        <p:strVal val="visible"/>
                                      </p:to>
                                    </p:set>
                                    <p:animEffect transition="in" filter="fade">
                                      <p:cBhvr>
                                        <p:cTn id="19"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91"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e-IL" sz="3200" b="1" kern="0" dirty="0">
              <a:solidFill>
                <a:schemeClr val="tx2">
                  <a:lumMod val="75000"/>
                </a:scheme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2276475"/>
            <a:ext cx="8943975" cy="2246769"/>
          </a:xfrm>
          <a:prstGeom prst="rect">
            <a:avLst/>
          </a:prstGeom>
          <a:noFill/>
        </p:spPr>
        <p:txBody>
          <a:bodyPr rtlCol="1">
            <a:spAutoFit/>
          </a:bodyPr>
          <a:lstStyle/>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תואר בביולוגיה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rPr>
              <a:t>העשרה - היסטוריה, פילוסופיה והעתיד של המדע והטכנולוגיה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פיתוח כישורי יסוד בחשיבה הומניסטית: </a:t>
            </a:r>
          </a:p>
          <a:p>
            <a:pPr>
              <a:spcBef>
                <a:spcPts val="600"/>
              </a:spcBef>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b="1" kern="0" dirty="0">
                <a:solidFill>
                  <a:srgbClr val="0033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פרשנות, ביקורתיות, יצירתיות, אתיקה, כתיבה ורטוריקה</a:t>
            </a: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Bef>
                <a:spcPts val="600"/>
              </a:spcBef>
              <a:buFont typeface="Wingdings" panose="05000000000000000000" pitchFamily="2" charset="2"/>
              <a:buChar char="ü"/>
              <a:defRPr/>
            </a:pP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למידה רב-תחומית שמעניקה יתרון במחקר </a:t>
            </a:r>
            <a:r>
              <a:rPr lang="he-IL"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ו</a:t>
            </a:r>
            <a:r>
              <a:rPr lang="he-IL" b="1" kern="0" dirty="0" smtClean="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בשוק העבודה</a:t>
            </a:r>
            <a:endParaRPr lang="he-IL" sz="32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sym typeface="Webdings" panose="05030102010509060703" pitchFamily="18" charset="2"/>
            </a:endParaRPr>
          </a:p>
        </p:txBody>
      </p:sp>
      <p:sp>
        <p:nvSpPr>
          <p:cNvPr id="46085" name="TextBox 21"/>
          <p:cNvSpPr txBox="1">
            <a:spLocks noChangeArrowheads="1"/>
          </p:cNvSpPr>
          <p:nvPr/>
        </p:nvSpPr>
        <p:spPr bwMode="auto">
          <a:xfrm>
            <a:off x="2179638" y="6021288"/>
            <a:ext cx="4784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dirty="0">
                <a:solidFill>
                  <a:srgbClr val="000000"/>
                </a:solidFill>
              </a:rPr>
              <a:t>לפרטים: ד"ר ירון כהן צמח;</a:t>
            </a:r>
            <a:r>
              <a:rPr lang="en-US" altLang="he-IL" sz="2400" dirty="0">
                <a:solidFill>
                  <a:srgbClr val="000000"/>
                </a:solidFill>
              </a:rPr>
              <a:t> </a:t>
            </a:r>
            <a:r>
              <a:rPr lang="he-IL" altLang="he-IL" sz="2400" dirty="0">
                <a:solidFill>
                  <a:srgbClr val="000000"/>
                </a:solidFill>
              </a:rPr>
              <a:t>050-7700351</a:t>
            </a:r>
          </a:p>
          <a:p>
            <a:pPr algn="ctr">
              <a:spcBef>
                <a:spcPct val="0"/>
              </a:spcBef>
              <a:buFontTx/>
              <a:buNone/>
            </a:pPr>
            <a:r>
              <a:rPr lang="he-IL" altLang="he-IL" sz="2400" dirty="0">
                <a:solidFill>
                  <a:srgbClr val="000000"/>
                </a:solidFill>
              </a:rPr>
              <a:t>ד"ר ורד </a:t>
            </a:r>
            <a:r>
              <a:rPr lang="he-IL" altLang="he-IL" sz="2400" dirty="0" err="1">
                <a:solidFill>
                  <a:srgbClr val="000000"/>
                </a:solidFill>
              </a:rPr>
              <a:t>פדלר-קרוואני</a:t>
            </a:r>
            <a:r>
              <a:rPr lang="he-IL" altLang="he-IL" sz="2400" dirty="0">
                <a:solidFill>
                  <a:srgbClr val="000000"/>
                </a:solidFill>
              </a:rPr>
              <a:t> 03-640-6737</a:t>
            </a:r>
          </a:p>
        </p:txBody>
      </p:sp>
      <p:sp>
        <p:nvSpPr>
          <p:cNvPr id="17" name="TextBox 16"/>
          <p:cNvSpPr txBox="1"/>
          <p:nvPr/>
        </p:nvSpPr>
        <p:spPr>
          <a:xfrm>
            <a:off x="250825" y="1076325"/>
            <a:ext cx="8607425" cy="1076325"/>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מסלול ביולוגיה + </a:t>
            </a:r>
            <a:r>
              <a:rPr lang="he-IL" sz="3200" b="1" u="sng" kern="0" dirty="0" err="1" smtClean="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הקבץ</a:t>
            </a:r>
            <a:r>
              <a:rPr lang="he-IL" sz="3200" b="1" u="sng" kern="0" dirty="0" smtClean="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במדעי הרוח </a:t>
            </a:r>
            <a:r>
              <a:rPr lang="he-IL" sz="3200" b="1" u="sng" kern="0" dirty="0" smtClean="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(16 </a:t>
            </a:r>
            <a:r>
              <a:rPr lang="he-IL" sz="3200" b="1" u="sng" kern="0" dirty="0">
                <a:solidFill>
                  <a:srgbClr val="CC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ש')</a:t>
            </a:r>
          </a:p>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לתלמידים מצטיינים</a:t>
            </a:r>
            <a:endParaRPr lang="he-IL" sz="3200" b="1" u="sng" dirty="0">
              <a:solidFill>
                <a:prstClr val="black"/>
              </a:solidFill>
            </a:endParaRPr>
          </a:p>
        </p:txBody>
      </p:sp>
      <p:pic>
        <p:nvPicPr>
          <p:cNvPr id="46087" name="מציין מיקום תוכן 3"/>
          <p:cNvPicPr>
            <a:picLocks noChangeAspect="1"/>
          </p:cNvPicPr>
          <p:nvPr/>
        </p:nvPicPr>
        <p:blipFill>
          <a:blip r:embed="rId2">
            <a:extLst>
              <a:ext uri="{28A0092B-C50C-407E-A947-70E740481C1C}">
                <a14:useLocalDpi xmlns:a14="http://schemas.microsoft.com/office/drawing/2010/main" val="0"/>
              </a:ext>
            </a:extLst>
          </a:blip>
          <a:srcRect l="1862"/>
          <a:stretch>
            <a:fillRect/>
          </a:stretch>
        </p:blipFill>
        <p:spPr bwMode="auto">
          <a:xfrm>
            <a:off x="66675" y="144463"/>
            <a:ext cx="40338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20"/>
          <p:cNvGrpSpPr>
            <a:grpSpLocks noChangeAspect="1"/>
          </p:cNvGrpSpPr>
          <p:nvPr/>
        </p:nvGrpSpPr>
        <p:grpSpPr bwMode="auto">
          <a:xfrm>
            <a:off x="4243388" y="203200"/>
            <a:ext cx="4795837" cy="703263"/>
            <a:chOff x="415023" y="492686"/>
            <a:chExt cx="8620175" cy="1262467"/>
          </a:xfrm>
        </p:grpSpPr>
        <p:pic>
          <p:nvPicPr>
            <p:cNvPr id="46092" name="Picture 22"/>
            <p:cNvPicPr>
              <a:picLocks noChangeAspect="1"/>
            </p:cNvPicPr>
            <p:nvPr/>
          </p:nvPicPr>
          <p:blipFill>
            <a:blip r:embed="rId3">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3"/>
            <p:cNvPicPr>
              <a:picLocks noChangeAspect="1"/>
            </p:cNvPicPr>
            <p:nvPr/>
          </p:nvPicPr>
          <p:blipFill>
            <a:blip r:embed="rId3">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4"/>
            <p:cNvPicPr>
              <a:picLocks noChangeAspect="1"/>
            </p:cNvPicPr>
            <p:nvPr/>
          </p:nvPicPr>
          <p:blipFill>
            <a:blip r:embed="rId3">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9" name="Rectangle 12"/>
          <p:cNvSpPr>
            <a:spLocks noChangeArrowheads="1"/>
          </p:cNvSpPr>
          <p:nvPr/>
        </p:nvSpPr>
        <p:spPr bwMode="auto">
          <a:xfrm rot="-641056">
            <a:off x="6097588" y="1584325"/>
            <a:ext cx="4240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46090" name="Rectangle 13"/>
          <p:cNvSpPr>
            <a:spLocks noChangeArrowheads="1"/>
          </p:cNvSpPr>
          <p:nvPr/>
        </p:nvSpPr>
        <p:spPr bwMode="auto">
          <a:xfrm rot="-641056">
            <a:off x="-1246188" y="1584325"/>
            <a:ext cx="423862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FF0000"/>
                </a:solidFill>
                <a:latin typeface="Guttman Yad-Brush" pitchFamily="2" charset="-79"/>
                <a:ea typeface="Sniglet"/>
                <a:cs typeface="Guttman Yad-Brush" pitchFamily="2" charset="-79"/>
                <a:sym typeface="Sniglet"/>
              </a:rPr>
              <a:t>חדש !!!</a:t>
            </a:r>
          </a:p>
        </p:txBody>
      </p:sp>
      <p:sp>
        <p:nvSpPr>
          <p:cNvPr id="21" name="TextBox 20"/>
          <p:cNvSpPr txBox="1"/>
          <p:nvPr/>
        </p:nvSpPr>
        <p:spPr>
          <a:xfrm>
            <a:off x="-33512" y="5517232"/>
            <a:ext cx="8943975" cy="400110"/>
          </a:xfrm>
          <a:prstGeom prst="rect">
            <a:avLst/>
          </a:prstGeom>
          <a:noFill/>
        </p:spPr>
        <p:txBody>
          <a:bodyPr rtlCol="1">
            <a:spAutoFit/>
          </a:bodyPr>
          <a:lstStyle/>
          <a:p>
            <a:pPr algn="ctr">
              <a:defRPr/>
            </a:pPr>
            <a:r>
              <a:rPr lang="he-IL" sz="2000" b="1" kern="0" dirty="0" smtClean="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תנאי </a:t>
            </a:r>
            <a:r>
              <a:rPr lang="he-IL" sz="2000" b="1" kern="0" dirty="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קבלה: תלמידי מורחב מצטיינים בעלי חשיבה מופשטת (בכפוף לראיון אישי</a:t>
            </a:r>
            <a:r>
              <a:rPr lang="he-IL" sz="2000" b="1" kern="0" dirty="0" smtClean="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2000" b="1" kern="0" dirty="0">
              <a:solidFill>
                <a:srgbClr val="162F33">
                  <a:lumMod val="75000"/>
                </a:srgb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TextBox 21"/>
          <p:cNvSpPr txBox="1">
            <a:spLocks noChangeArrowheads="1"/>
          </p:cNvSpPr>
          <p:nvPr/>
        </p:nvSpPr>
        <p:spPr bwMode="auto">
          <a:xfrm>
            <a:off x="992" y="4975672"/>
            <a:ext cx="8745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b="1" dirty="0" smtClean="0">
                <a:solidFill>
                  <a:srgbClr val="CC00CC"/>
                </a:solidFill>
              </a:rPr>
              <a:t>16 </a:t>
            </a:r>
            <a:r>
              <a:rPr lang="he-IL" altLang="he-IL" sz="2400" b="1" dirty="0">
                <a:solidFill>
                  <a:srgbClr val="CC00CC"/>
                </a:solidFill>
              </a:rPr>
              <a:t>ש' = 10 במקום קורסי בחירה, 6 במקום כלים </a:t>
            </a:r>
            <a:r>
              <a:rPr lang="he-IL" altLang="he-IL" sz="2400" b="1" dirty="0" smtClean="0">
                <a:solidFill>
                  <a:srgbClr val="CC00CC"/>
                </a:solidFill>
              </a:rPr>
              <a:t>שלובים (אין </a:t>
            </a:r>
            <a:r>
              <a:rPr lang="he-IL" altLang="he-IL" sz="2400" b="1" dirty="0">
                <a:solidFill>
                  <a:srgbClr val="CC00CC"/>
                </a:solidFill>
              </a:rPr>
              <a:t>תוספת </a:t>
            </a:r>
            <a:r>
              <a:rPr lang="he-IL" altLang="he-IL" sz="2400" b="1" dirty="0" smtClean="0">
                <a:solidFill>
                  <a:srgbClr val="CC00CC"/>
                </a:solidFill>
              </a:rPr>
              <a:t>לתואר)</a:t>
            </a:r>
            <a:endParaRPr lang="he-IL" altLang="he-IL" sz="2400" b="1" dirty="0">
              <a:solidFill>
                <a:srgbClr val="CC00CC"/>
              </a:solidFill>
            </a:endParaRPr>
          </a:p>
        </p:txBody>
      </p:sp>
    </p:spTree>
    <p:extLst>
      <p:ext uri="{BB962C8B-B14F-4D97-AF65-F5344CB8AC3E}">
        <p14:creationId xmlns:p14="http://schemas.microsoft.com/office/powerpoint/2010/main" val="3960222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7112000"/>
          </a:xfrm>
          <a:prstGeom prst="rect">
            <a:avLst/>
          </a:prstGeom>
          <a:gradFill flip="none" rotWithShape="1">
            <a:gsLst>
              <a:gs pos="1000">
                <a:srgbClr val="00576A"/>
              </a:gs>
              <a:gs pos="100000">
                <a:schemeClr val="accent5">
                  <a:lumMod val="20000"/>
                  <a:lumOff val="8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he-IL" sz="3200" b="1" u="sng"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המסלול המחקרי לתלמידים מצטיינים </a:t>
            </a:r>
          </a:p>
          <a:p>
            <a:pPr algn="ctr">
              <a:spcBef>
                <a:spcPts val="600"/>
              </a:spcBef>
              <a:defRPr/>
            </a:pPr>
            <a:r>
              <a:rPr lang="he-IL" sz="3200" b="1" u="sng" kern="0" dirty="0">
                <a:solidFill>
                  <a:srgbClr val="FFFF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הדגש – הכשרה למחקר מדעי</a:t>
            </a:r>
          </a:p>
          <a:p>
            <a:pPr algn="ctr">
              <a:spcBef>
                <a:spcPts val="600"/>
              </a:spcBef>
              <a:defRPr/>
            </a:pPr>
            <a:endParaRPr lang="he-IL" sz="1200"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spcBef>
                <a:spcPts val="600"/>
              </a:spcBef>
              <a:defRPr/>
            </a:pPr>
            <a:r>
              <a:rPr lang="en-US"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he-IL" sz="3200" b="1" kern="0" dirty="0">
              <a:solidFill>
                <a:srgbClr val="EEEFF9"/>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he-IL" sz="3200" b="1" kern="0" dirty="0">
              <a:solidFill>
                <a:schemeClr val="tx2">
                  <a:lumMod val="75000"/>
                </a:schemeClr>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28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תנאי קבלה (עד 15 בשנה): </a:t>
            </a:r>
            <a:endParaRPr lang="en-US" sz="28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28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פסיכומטרי מעל 700, בגרות מעל 103</a:t>
            </a:r>
            <a:endParaRPr lang="en-US" sz="28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he-IL" sz="28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המתאימים יוזמנו לראיון קבלה</a:t>
            </a:r>
          </a:p>
          <a:p>
            <a:pPr algn="ctr">
              <a:defRPr/>
            </a:pPr>
            <a:endParaRPr lang="he-IL" sz="28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he-IL" sz="2800" b="1" kern="0" dirty="0">
              <a:solidFill>
                <a:srgbClr val="0000CC"/>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47107" name="Group 12"/>
          <p:cNvGrpSpPr>
            <a:grpSpLocks noChangeAspect="1"/>
          </p:cNvGrpSpPr>
          <p:nvPr/>
        </p:nvGrpSpPr>
        <p:grpSpPr bwMode="auto">
          <a:xfrm>
            <a:off x="1824038" y="161925"/>
            <a:ext cx="5360987" cy="785813"/>
            <a:chOff x="415023" y="492686"/>
            <a:chExt cx="8620175" cy="1262467"/>
          </a:xfrm>
        </p:grpSpPr>
        <p:pic>
          <p:nvPicPr>
            <p:cNvPr id="47114" name="Picture 13"/>
            <p:cNvPicPr>
              <a:picLocks noChangeAspect="1"/>
            </p:cNvPicPr>
            <p:nvPr/>
          </p:nvPicPr>
          <p:blipFill>
            <a:blip r:embed="rId2">
              <a:extLst>
                <a:ext uri="{28A0092B-C50C-407E-A947-70E740481C1C}">
                  <a14:useLocalDpi xmlns:a14="http://schemas.microsoft.com/office/drawing/2010/main" val="0"/>
                </a:ext>
              </a:extLst>
            </a:blip>
            <a:srcRect b="43188"/>
            <a:stretch>
              <a:fillRect/>
            </a:stretch>
          </p:blipFill>
          <p:spPr bwMode="auto">
            <a:xfrm>
              <a:off x="2324099" y="492687"/>
              <a:ext cx="4776283" cy="12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4"/>
            <p:cNvPicPr>
              <a:picLocks noChangeAspect="1"/>
            </p:cNvPicPr>
            <p:nvPr/>
          </p:nvPicPr>
          <p:blipFill>
            <a:blip r:embed="rId2">
              <a:extLst>
                <a:ext uri="{28A0092B-C50C-407E-A947-70E740481C1C}">
                  <a14:useLocalDpi xmlns:a14="http://schemas.microsoft.com/office/drawing/2010/main" val="0"/>
                </a:ext>
              </a:extLst>
            </a:blip>
            <a:srcRect l="47452" t="56979"/>
            <a:stretch>
              <a:fillRect/>
            </a:stretch>
          </p:blipFill>
          <p:spPr bwMode="auto">
            <a:xfrm>
              <a:off x="6525345" y="59881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5"/>
            <p:cNvPicPr>
              <a:picLocks noChangeAspect="1"/>
            </p:cNvPicPr>
            <p:nvPr/>
          </p:nvPicPr>
          <p:blipFill>
            <a:blip r:embed="rId2">
              <a:extLst>
                <a:ext uri="{28A0092B-C50C-407E-A947-70E740481C1C}">
                  <a14:useLocalDpi xmlns:a14="http://schemas.microsoft.com/office/drawing/2010/main" val="0"/>
                </a:ext>
              </a:extLst>
            </a:blip>
            <a:srcRect l="-2838" t="55540" r="50290" b="1439"/>
            <a:stretch>
              <a:fillRect/>
            </a:stretch>
          </p:blipFill>
          <p:spPr bwMode="auto">
            <a:xfrm>
              <a:off x="415023" y="492686"/>
              <a:ext cx="2509853" cy="9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 name="Straight Connector 18"/>
          <p:cNvCxnSpPr/>
          <p:nvPr/>
        </p:nvCxnSpPr>
        <p:spPr>
          <a:xfrm>
            <a:off x="1811363" y="1042194"/>
            <a:ext cx="5475730" cy="0"/>
          </a:xfrm>
          <a:prstGeom prst="line">
            <a:avLst/>
          </a:prstGeom>
          <a:ln w="50800" cmpd="sng">
            <a:gradFill flip="none" rotWithShape="1">
              <a:gsLst>
                <a:gs pos="0">
                  <a:srgbClr val="66FFFF">
                    <a:alpha val="0"/>
                  </a:srgbClr>
                </a:gs>
                <a:gs pos="100000">
                  <a:srgbClr val="66FFFF">
                    <a:alpha val="0"/>
                  </a:srgbClr>
                </a:gs>
                <a:gs pos="50000">
                  <a:srgbClr val="66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8" name="Rectangle 7"/>
          <p:cNvSpPr>
            <a:spLocks noChangeArrowheads="1"/>
          </p:cNvSpPr>
          <p:nvPr/>
        </p:nvSpPr>
        <p:spPr bwMode="auto">
          <a:xfrm>
            <a:off x="2813050" y="5643563"/>
            <a:ext cx="3471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7030A0"/>
                </a:solidFill>
                <a:latin typeface="Guttman Yad-Brush" pitchFamily="2" charset="-79"/>
                <a:ea typeface="Sniglet"/>
                <a:cs typeface="Sniglet"/>
                <a:sym typeface="Sniglet"/>
              </a:rPr>
              <a:t>מלגה עבור פרויקט מחקר</a:t>
            </a:r>
          </a:p>
        </p:txBody>
      </p:sp>
      <p:sp>
        <p:nvSpPr>
          <p:cNvPr id="9" name="Rectangle 8"/>
          <p:cNvSpPr>
            <a:spLocks noChangeArrowheads="1"/>
          </p:cNvSpPr>
          <p:nvPr/>
        </p:nvSpPr>
        <p:spPr bwMode="auto">
          <a:xfrm>
            <a:off x="336550" y="5197475"/>
            <a:ext cx="3216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7030A0"/>
                </a:solidFill>
                <a:latin typeface="Arial" pitchFamily="34" charset="0"/>
                <a:ea typeface="Sniglet"/>
                <a:cs typeface="Arial" pitchFamily="34" charset="0"/>
                <a:sym typeface="Sniglet"/>
              </a:rPr>
              <a:t>פטור מחצי שכר לימוד </a:t>
            </a:r>
          </a:p>
        </p:txBody>
      </p:sp>
      <p:sp>
        <p:nvSpPr>
          <p:cNvPr id="10" name="Rectangle 9"/>
          <p:cNvSpPr>
            <a:spLocks noChangeArrowheads="1"/>
          </p:cNvSpPr>
          <p:nvPr/>
        </p:nvSpPr>
        <p:spPr bwMode="auto">
          <a:xfrm>
            <a:off x="5754688" y="5197475"/>
            <a:ext cx="3216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lnSpc>
                <a:spcPct val="130000"/>
              </a:lnSpc>
              <a:spcBef>
                <a:spcPct val="0"/>
              </a:spcBef>
              <a:buFontTx/>
              <a:buNone/>
            </a:pPr>
            <a:r>
              <a:rPr lang="he-IL" altLang="he-IL" sz="2400" b="1">
                <a:solidFill>
                  <a:srgbClr val="7030A0"/>
                </a:solidFill>
                <a:latin typeface="Arial" pitchFamily="34" charset="0"/>
                <a:ea typeface="Sniglet"/>
                <a:cs typeface="Arial" pitchFamily="34" charset="0"/>
                <a:sym typeface="Sniglet"/>
              </a:rPr>
              <a:t>מלגת הצטיינות כל שנה</a:t>
            </a:r>
          </a:p>
        </p:txBody>
      </p:sp>
      <p:pic>
        <p:nvPicPr>
          <p:cNvPr id="47112" name="Picture 2"/>
          <p:cNvPicPr>
            <a:picLocks noChangeAspect="1" noChangeArrowheads="1"/>
          </p:cNvPicPr>
          <p:nvPr/>
        </p:nvPicPr>
        <p:blipFill>
          <a:blip r:embed="rId3">
            <a:extLst>
              <a:ext uri="{28A0092B-C50C-407E-A947-70E740481C1C}">
                <a14:useLocalDpi xmlns:a14="http://schemas.microsoft.com/office/drawing/2010/main" val="0"/>
              </a:ext>
            </a:extLst>
          </a:blip>
          <a:srcRect l="44048" t="35934" r="25356" b="31802"/>
          <a:stretch>
            <a:fillRect/>
          </a:stretch>
        </p:blipFill>
        <p:spPr bwMode="auto">
          <a:xfrm>
            <a:off x="3224213" y="2298700"/>
            <a:ext cx="2543175" cy="150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13" name="TextBox 11"/>
          <p:cNvSpPr txBox="1">
            <a:spLocks noChangeArrowheads="1"/>
          </p:cNvSpPr>
          <p:nvPr/>
        </p:nvSpPr>
        <p:spPr bwMode="auto">
          <a:xfrm>
            <a:off x="1692275" y="6308725"/>
            <a:ext cx="5272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he-IL" sz="2400" dirty="0">
                <a:solidFill>
                  <a:srgbClr val="000000"/>
                </a:solidFill>
              </a:rPr>
              <a:t>לפרטים: פרופ' מרסלו ארליך;</a:t>
            </a:r>
            <a:r>
              <a:rPr lang="en-US" altLang="he-IL" sz="2400" dirty="0">
                <a:solidFill>
                  <a:srgbClr val="000000"/>
                </a:solidFill>
              </a:rPr>
              <a:t> </a:t>
            </a:r>
            <a:r>
              <a:rPr lang="he-IL" altLang="he-IL" sz="2400" dirty="0">
                <a:solidFill>
                  <a:srgbClr val="000000"/>
                </a:solidFill>
              </a:rPr>
              <a:t>03-640-9406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6" end="6"/>
                                            </p:txEl>
                                          </p:spTgt>
                                        </p:tgtEl>
                                        <p:attrNameLst>
                                          <p:attrName>style.visibility</p:attrName>
                                        </p:attrNameLst>
                                      </p:cBhvr>
                                      <p:to>
                                        <p:strVal val="visible"/>
                                      </p:to>
                                    </p:set>
                                    <p:animEffect transition="in" filter="fade">
                                      <p:cBhvr>
                                        <p:cTn id="7" dur="500"/>
                                        <p:tgtEl>
                                          <p:spTgt spid="18">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7" end="7"/>
                                            </p:txEl>
                                          </p:spTgt>
                                        </p:tgtEl>
                                        <p:attrNameLst>
                                          <p:attrName>style.visibility</p:attrName>
                                        </p:attrNameLst>
                                      </p:cBhvr>
                                      <p:to>
                                        <p:strVal val="visible"/>
                                      </p:to>
                                    </p:set>
                                    <p:animEffect transition="in" filter="fade">
                                      <p:cBhvr>
                                        <p:cTn id="10" dur="500"/>
                                        <p:tgtEl>
                                          <p:spTgt spid="18">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8" end="8"/>
                                            </p:txEl>
                                          </p:spTgt>
                                        </p:tgtEl>
                                        <p:attrNameLst>
                                          <p:attrName>style.visibility</p:attrName>
                                        </p:attrNameLst>
                                      </p:cBhvr>
                                      <p:to>
                                        <p:strVal val="visible"/>
                                      </p:to>
                                    </p:set>
                                    <p:animEffect transition="in" filter="fade">
                                      <p:cBhvr>
                                        <p:cTn id="13" dur="500"/>
                                        <p:tgtEl>
                                          <p:spTgt spid="18">
                                            <p:txEl>
                                              <p:pRg st="8" end="8"/>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336675" y="908050"/>
            <a:ext cx="6470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4800" b="1">
                <a:solidFill>
                  <a:srgbClr val="FF0000"/>
                </a:solidFill>
                <a:latin typeface="Guttman Yad-Brush" pitchFamily="2" charset="-79"/>
                <a:cs typeface="Guttman Yad-Brush" pitchFamily="2" charset="-79"/>
              </a:rPr>
              <a:t>שנת לימודים פוריה!</a:t>
            </a:r>
            <a:endParaRPr lang="en-US" altLang="en-US" sz="4800" b="1">
              <a:solidFill>
                <a:srgbClr val="FF0000"/>
              </a:solidFill>
              <a:latin typeface="Arial" pitchFamily="34" charset="0"/>
              <a:cs typeface="Guttman Yad-Brush" pitchFamily="2" charset="-79"/>
            </a:endParaRPr>
          </a:p>
        </p:txBody>
      </p:sp>
      <p:pic>
        <p:nvPicPr>
          <p:cNvPr id="48131" name="Picture 7" descr="http://t3.gstatic.com/images?q=tbn:ANd9GcRcMT5Wx0CpBr2T4TbAHyiHg0um3gaNRlbHYpEc-7Ejwn-9ZLpT4Y_Vk3bt"/>
          <p:cNvPicPr>
            <a:picLocks noChangeAspect="1" noChangeArrowheads="1"/>
          </p:cNvPicPr>
          <p:nvPr/>
        </p:nvPicPr>
        <p:blipFill>
          <a:blip r:embed="rId2">
            <a:extLst>
              <a:ext uri="{28A0092B-C50C-407E-A947-70E740481C1C}">
                <a14:useLocalDpi xmlns:a14="http://schemas.microsoft.com/office/drawing/2010/main" val="0"/>
              </a:ext>
            </a:extLst>
          </a:blip>
          <a:srcRect l="2856" r="3313" b="13126"/>
          <a:stretch>
            <a:fillRect/>
          </a:stretch>
        </p:blipFill>
        <p:spPr bwMode="auto">
          <a:xfrm>
            <a:off x="3059113" y="2492375"/>
            <a:ext cx="302577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339975" y="46038"/>
            <a:ext cx="4608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he-IL" sz="3600">
                <a:hlinkClick r:id="rId2"/>
              </a:rPr>
              <a:t>https://lifesci.tau.ac.il/</a:t>
            </a:r>
            <a:endParaRPr lang="he-IL" altLang="he-IL" sz="3600" b="1"/>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l="23541" t="10925" r="24010" b="27779"/>
          <a:stretch>
            <a:fillRect/>
          </a:stretch>
        </p:blipFill>
        <p:spPr bwMode="auto">
          <a:xfrm>
            <a:off x="446088" y="908050"/>
            <a:ext cx="8396287" cy="551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Oval 1"/>
          <p:cNvSpPr>
            <a:spLocks noChangeArrowheads="1"/>
          </p:cNvSpPr>
          <p:nvPr/>
        </p:nvSpPr>
        <p:spPr bwMode="auto">
          <a:xfrm>
            <a:off x="8023225" y="2546350"/>
            <a:ext cx="595313" cy="2159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
          <p:cNvSpPr>
            <a:spLocks noChangeArrowheads="1"/>
          </p:cNvSpPr>
          <p:nvPr/>
        </p:nvSpPr>
        <p:spPr bwMode="auto">
          <a:xfrm>
            <a:off x="2339975" y="46038"/>
            <a:ext cx="4608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en-US" altLang="he-IL" sz="3600">
                <a:hlinkClick r:id="rId2"/>
              </a:rPr>
              <a:t>https://lifesci.tau.ac.il/</a:t>
            </a:r>
            <a:endParaRPr lang="he-IL" altLang="he-IL" sz="3600" b="1"/>
          </a:p>
        </p:txBody>
      </p:sp>
      <p:pic>
        <p:nvPicPr>
          <p:cNvPr id="717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3397" t="13457" r="24010" b="36101"/>
          <a:stretch/>
        </p:blipFill>
        <p:spPr bwMode="auto">
          <a:xfrm>
            <a:off x="107504" y="1326575"/>
            <a:ext cx="8796505" cy="474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Oval 5"/>
          <p:cNvSpPr>
            <a:spLocks noChangeArrowheads="1"/>
          </p:cNvSpPr>
          <p:nvPr/>
        </p:nvSpPr>
        <p:spPr bwMode="auto">
          <a:xfrm>
            <a:off x="4678837" y="2175986"/>
            <a:ext cx="1800225" cy="37941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5"/>
          <p:cNvSpPr txBox="1">
            <a:spLocks noChangeArrowheads="1"/>
          </p:cNvSpPr>
          <p:nvPr/>
        </p:nvSpPr>
        <p:spPr bwMode="auto">
          <a:xfrm>
            <a:off x="4333875" y="2260600"/>
            <a:ext cx="288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חובה (שנים ב’ / ג' )</a:t>
            </a:r>
          </a:p>
        </p:txBody>
      </p:sp>
      <p:sp>
        <p:nvSpPr>
          <p:cNvPr id="9219" name="Text Box 30"/>
          <p:cNvSpPr txBox="1">
            <a:spLocks noChangeArrowheads="1"/>
          </p:cNvSpPr>
          <p:nvPr/>
        </p:nvSpPr>
        <p:spPr bwMode="auto">
          <a:xfrm>
            <a:off x="1116013" y="2981325"/>
            <a:ext cx="61039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קורסי בחירה (שנים ב’ / ג’)</a:t>
            </a:r>
          </a:p>
          <a:p>
            <a:pPr>
              <a:spcBef>
                <a:spcPct val="0"/>
              </a:spcBef>
              <a:buFontTx/>
              <a:buNone/>
            </a:pPr>
            <a:endParaRPr lang="he-IL" altLang="en-US" sz="2800">
              <a:cs typeface="Arial" pitchFamily="34" charset="0"/>
            </a:endParaRPr>
          </a:p>
          <a:p>
            <a:pPr>
              <a:spcBef>
                <a:spcPct val="0"/>
              </a:spcBef>
              <a:buFontTx/>
              <a:buNone/>
            </a:pPr>
            <a:r>
              <a:rPr lang="he-IL" altLang="en-US" sz="2800">
                <a:cs typeface="Arial" pitchFamily="34" charset="0"/>
              </a:rPr>
              <a:t>סמינריון</a:t>
            </a:r>
          </a:p>
          <a:p>
            <a:pPr>
              <a:spcBef>
                <a:spcPct val="0"/>
              </a:spcBef>
              <a:buFontTx/>
              <a:buNone/>
            </a:pPr>
            <a:endParaRPr lang="he-IL" altLang="en-US" sz="2800">
              <a:cs typeface="Arial" pitchFamily="34" charset="0"/>
            </a:endParaRPr>
          </a:p>
          <a:p>
            <a:pPr>
              <a:spcBef>
                <a:spcPct val="0"/>
              </a:spcBef>
              <a:buFontTx/>
              <a:buNone/>
            </a:pPr>
            <a:r>
              <a:rPr lang="he-IL" altLang="en-US" sz="2800">
                <a:cs typeface="Arial" pitchFamily="34" charset="0"/>
              </a:rPr>
              <a:t>כלים שלובים</a:t>
            </a:r>
          </a:p>
          <a:p>
            <a:pPr>
              <a:spcBef>
                <a:spcPct val="0"/>
              </a:spcBef>
              <a:buFontTx/>
              <a:buNone/>
            </a:pPr>
            <a:endParaRPr lang="he-IL" altLang="en-US" sz="2800">
              <a:cs typeface="Arial" pitchFamily="34" charset="0"/>
            </a:endParaRPr>
          </a:p>
        </p:txBody>
      </p:sp>
      <p:sp>
        <p:nvSpPr>
          <p:cNvPr id="9220" name="Text Box 37"/>
          <p:cNvSpPr txBox="1">
            <a:spLocks noChangeArrowheads="1"/>
          </p:cNvSpPr>
          <p:nvPr/>
        </p:nvSpPr>
        <p:spPr bwMode="auto">
          <a:xfrm>
            <a:off x="5006975" y="1516063"/>
            <a:ext cx="221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a:cs typeface="Arial" pitchFamily="34" charset="0"/>
              </a:rPr>
              <a:t>חובה (שנה א’)</a:t>
            </a:r>
          </a:p>
        </p:txBody>
      </p:sp>
      <p:sp>
        <p:nvSpPr>
          <p:cNvPr id="9221" name="Text Box 39"/>
          <p:cNvSpPr txBox="1">
            <a:spLocks noChangeArrowheads="1"/>
          </p:cNvSpPr>
          <p:nvPr/>
        </p:nvSpPr>
        <p:spPr bwMode="auto">
          <a:xfrm>
            <a:off x="1908175" y="755650"/>
            <a:ext cx="53117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b="1" u="sng">
                <a:cs typeface="Arial" pitchFamily="34" charset="0"/>
              </a:rPr>
              <a:t>מבנה כללי של תכנית הלימודים</a:t>
            </a:r>
          </a:p>
        </p:txBody>
      </p:sp>
      <p:sp>
        <p:nvSpPr>
          <p:cNvPr id="9222" name="Text Box 2"/>
          <p:cNvSpPr txBox="1">
            <a:spLocks noChangeArrowheads="1"/>
          </p:cNvSpPr>
          <p:nvPr/>
        </p:nvSpPr>
        <p:spPr bwMode="auto">
          <a:xfrm>
            <a:off x="3378200" y="0"/>
            <a:ext cx="2387600" cy="5238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dirty="0">
                <a:cs typeface="Arial" pitchFamily="34" charset="0"/>
              </a:rPr>
              <a:t>תכנית הלימודים</a:t>
            </a:r>
            <a:endParaRPr lang="he-IL" alt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327" y="961564"/>
            <a:ext cx="7183377" cy="523220"/>
          </a:xfrm>
          <a:prstGeom prst="rect">
            <a:avLst/>
          </a:prstGeom>
          <a:noFill/>
        </p:spPr>
        <p:txBody>
          <a:bodyPr wrap="none" rtlCol="1">
            <a:spAutoFit/>
          </a:bodyPr>
          <a:lstStyle/>
          <a:p>
            <a:pPr algn="ctr"/>
            <a:r>
              <a:rPr lang="he-IL" sz="2800" dirty="0" smtClean="0">
                <a:latin typeface="Arial" panose="020B0604020202020204" pitchFamily="34" charset="0"/>
                <a:cs typeface="Arial" panose="020B0604020202020204" pitchFamily="34" charset="0"/>
              </a:rPr>
              <a:t>הוראה סימולטנית בכיתה (שליש) ובזום (שני שליש)</a:t>
            </a:r>
            <a:endParaRPr lang="he-IL" sz="2800" dirty="0">
              <a:latin typeface="Arial" panose="020B0604020202020204" pitchFamily="34" charset="0"/>
              <a:cs typeface="Arial" panose="020B0604020202020204" pitchFamily="34" charset="0"/>
            </a:endParaRPr>
          </a:p>
        </p:txBody>
      </p:sp>
      <p:sp>
        <p:nvSpPr>
          <p:cNvPr id="3" name="Text Box 2"/>
          <p:cNvSpPr txBox="1">
            <a:spLocks noChangeArrowheads="1"/>
          </p:cNvSpPr>
          <p:nvPr/>
        </p:nvSpPr>
        <p:spPr bwMode="auto">
          <a:xfrm>
            <a:off x="2341267" y="0"/>
            <a:ext cx="4461479"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dirty="0" smtClean="0">
                <a:cs typeface="Arial" pitchFamily="34" charset="0"/>
              </a:rPr>
              <a:t>מתווה קורונה תשפ"א – שנה א'</a:t>
            </a:r>
            <a:endParaRPr lang="he-IL" altLang="en-US" sz="28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19238488"/>
              </p:ext>
            </p:extLst>
          </p:nvPr>
        </p:nvGraphicFramePr>
        <p:xfrm>
          <a:off x="1067780" y="1844824"/>
          <a:ext cx="7008440" cy="4176465"/>
        </p:xfrm>
        <a:graphic>
          <a:graphicData uri="http://schemas.openxmlformats.org/drawingml/2006/table">
            <a:tbl>
              <a:tblPr rtl="1" firstRow="1" bandRow="1">
                <a:tableStyleId>{5C22544A-7EE6-4342-B048-85BDC9FD1C3A}</a:tableStyleId>
              </a:tblPr>
              <a:tblGrid>
                <a:gridCol w="1752110">
                  <a:extLst>
                    <a:ext uri="{9D8B030D-6E8A-4147-A177-3AD203B41FA5}">
                      <a16:colId xmlns="" xmlns:a16="http://schemas.microsoft.com/office/drawing/2014/main" val="20000"/>
                    </a:ext>
                  </a:extLst>
                </a:gridCol>
                <a:gridCol w="1752110">
                  <a:extLst>
                    <a:ext uri="{9D8B030D-6E8A-4147-A177-3AD203B41FA5}">
                      <a16:colId xmlns="" xmlns:a16="http://schemas.microsoft.com/office/drawing/2014/main" val="20001"/>
                    </a:ext>
                  </a:extLst>
                </a:gridCol>
                <a:gridCol w="1752110">
                  <a:extLst>
                    <a:ext uri="{9D8B030D-6E8A-4147-A177-3AD203B41FA5}">
                      <a16:colId xmlns="" xmlns:a16="http://schemas.microsoft.com/office/drawing/2014/main" val="20002"/>
                    </a:ext>
                  </a:extLst>
                </a:gridCol>
                <a:gridCol w="1752110">
                  <a:extLst>
                    <a:ext uri="{9D8B030D-6E8A-4147-A177-3AD203B41FA5}">
                      <a16:colId xmlns="" xmlns:a16="http://schemas.microsoft.com/office/drawing/2014/main" val="20003"/>
                    </a:ext>
                  </a:extLst>
                </a:gridCol>
              </a:tblGrid>
              <a:tr h="1285627">
                <a:tc>
                  <a:txBody>
                    <a:bodyPr/>
                    <a:lstStyle/>
                    <a:p>
                      <a:pPr algn="ctr" rtl="1"/>
                      <a:r>
                        <a:rPr lang="he-IL" sz="2400" u="sng" dirty="0" smtClean="0">
                          <a:solidFill>
                            <a:schemeClr val="tx1"/>
                          </a:solidFill>
                          <a:latin typeface="Arial" panose="020B0604020202020204" pitchFamily="34" charset="0"/>
                          <a:cs typeface="Arial" panose="020B0604020202020204" pitchFamily="34" charset="0"/>
                        </a:rPr>
                        <a:t>שבוע 1</a:t>
                      </a:r>
                    </a:p>
                    <a:p>
                      <a:pPr algn="ctr" rtl="1"/>
                      <a:r>
                        <a:rPr lang="he-IL" sz="2400" dirty="0" smtClean="0">
                          <a:solidFill>
                            <a:srgbClr val="FF0000"/>
                          </a:solidFill>
                          <a:latin typeface="Arial" panose="020B0604020202020204" pitchFamily="34" charset="0"/>
                          <a:cs typeface="Arial" panose="020B0604020202020204" pitchFamily="34" charset="0"/>
                        </a:rPr>
                        <a:t>קבוצה א</a:t>
                      </a:r>
                      <a:endParaRPr lang="he-IL" sz="2400" dirty="0">
                        <a:solidFill>
                          <a:srgbClr val="FF0000"/>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2</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Arial" panose="020B0604020202020204" pitchFamily="34" charset="0"/>
                        </a:rPr>
                        <a:t>קבוצה ב</a:t>
                      </a:r>
                    </a:p>
                  </a:txBody>
                  <a:tcPr anchor="ctr">
                    <a:solidFill>
                      <a:schemeClr val="bg1">
                        <a:lumMod val="9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3</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קבוצה ג</a:t>
                      </a:r>
                    </a:p>
                  </a:txBody>
                  <a:tcPr anchor="ctr">
                    <a:solidFill>
                      <a:schemeClr val="bg1">
                        <a:lumMod val="9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4</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קבוצה א</a:t>
                      </a:r>
                    </a:p>
                  </a:txBody>
                  <a:tcPr anchor="ctr">
                    <a:solidFill>
                      <a:schemeClr val="bg1">
                        <a:lumMod val="95000"/>
                      </a:schemeClr>
                    </a:solidFill>
                  </a:tcPr>
                </a:tc>
                <a:extLst>
                  <a:ext uri="{0D108BD9-81ED-4DB2-BD59-A6C34878D82A}">
                    <a16:rowId xmlns="" xmlns:a16="http://schemas.microsoft.com/office/drawing/2014/main" val="10000"/>
                  </a:ext>
                </a:extLst>
              </a:tr>
              <a:tr h="14454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5</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Arial" panose="020B0604020202020204" pitchFamily="34" charset="0"/>
                        </a:rPr>
                        <a:t>קבוצה ב</a:t>
                      </a:r>
                    </a:p>
                  </a:txBody>
                  <a:tcPr anchor="c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6</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קבוצה ג</a:t>
                      </a:r>
                    </a:p>
                  </a:txBody>
                  <a:tcPr anchor="c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7</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קבוצה א</a:t>
                      </a:r>
                    </a:p>
                  </a:txBody>
                  <a:tcPr anchor="c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8</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Arial" panose="020B0604020202020204" pitchFamily="34" charset="0"/>
                        </a:rPr>
                        <a:t>קבוצה ב</a:t>
                      </a:r>
                    </a:p>
                  </a:txBody>
                  <a:tcPr anchor="ctr">
                    <a:solidFill>
                      <a:schemeClr val="bg1">
                        <a:lumMod val="85000"/>
                      </a:schemeClr>
                    </a:solidFill>
                  </a:tcPr>
                </a:tc>
                <a:extLst>
                  <a:ext uri="{0D108BD9-81ED-4DB2-BD59-A6C34878D82A}">
                    <a16:rowId xmlns="" xmlns:a16="http://schemas.microsoft.com/office/drawing/2014/main" val="10001"/>
                  </a:ext>
                </a:extLst>
              </a:tr>
              <a:tr h="14454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9</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קבוצה ג</a:t>
                      </a:r>
                    </a:p>
                  </a:txBody>
                  <a:tcPr anchor="ctr">
                    <a:solidFill>
                      <a:schemeClr val="bg1">
                        <a:lumMod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10</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קבוצה א</a:t>
                      </a:r>
                    </a:p>
                  </a:txBody>
                  <a:tcPr anchor="ctr">
                    <a:solidFill>
                      <a:schemeClr val="bg1">
                        <a:lumMod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11</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6600"/>
                          </a:solidFill>
                          <a:effectLst/>
                          <a:uLnTx/>
                          <a:uFillTx/>
                          <a:latin typeface="Arial" panose="020B0604020202020204" pitchFamily="34" charset="0"/>
                          <a:ea typeface="+mn-ea"/>
                          <a:cs typeface="Arial" panose="020B0604020202020204" pitchFamily="34" charset="0"/>
                        </a:rPr>
                        <a:t>קבוצה ב</a:t>
                      </a:r>
                    </a:p>
                  </a:txBody>
                  <a:tcPr anchor="ctr">
                    <a:solidFill>
                      <a:schemeClr val="bg1">
                        <a:lumMod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שבוע 12</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קבוצה ג</a:t>
                      </a:r>
                    </a:p>
                  </a:txBody>
                  <a:tcPr anchor="ctr">
                    <a:solidFill>
                      <a:schemeClr val="bg1">
                        <a:lumMod val="7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5840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07950" y="692696"/>
            <a:ext cx="741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rtl="1">
              <a:spcBef>
                <a:spcPct val="0"/>
              </a:spcBef>
              <a:buFontTx/>
              <a:buNone/>
            </a:pPr>
            <a:r>
              <a:rPr lang="he-IL" altLang="en-US" sz="2400" dirty="0" smtClean="0">
                <a:solidFill>
                  <a:srgbClr val="008000"/>
                </a:solidFill>
                <a:cs typeface="Arial" pitchFamily="34" charset="0"/>
              </a:rPr>
              <a:t>מבוא לתכנות </a:t>
            </a:r>
            <a:r>
              <a:rPr lang="he-IL" altLang="en-US" sz="2400" dirty="0" err="1" smtClean="0">
                <a:solidFill>
                  <a:srgbClr val="008000"/>
                </a:solidFill>
                <a:cs typeface="Arial" pitchFamily="34" charset="0"/>
              </a:rPr>
              <a:t>בפייתון</a:t>
            </a:r>
            <a:r>
              <a:rPr lang="he-IL" altLang="en-US" sz="2400" dirty="0" smtClean="0">
                <a:solidFill>
                  <a:srgbClr val="008000"/>
                </a:solidFill>
                <a:cs typeface="Arial" pitchFamily="34" charset="0"/>
              </a:rPr>
              <a:t>		</a:t>
            </a:r>
            <a:r>
              <a:rPr lang="he-IL" altLang="en-US" sz="2400" dirty="0">
                <a:solidFill>
                  <a:srgbClr val="008000"/>
                </a:solidFill>
                <a:cs typeface="Arial" pitchFamily="34" charset="0"/>
              </a:rPr>
              <a:t> </a:t>
            </a:r>
            <a:r>
              <a:rPr lang="he-IL" altLang="en-US" sz="2400" dirty="0" smtClean="0">
                <a:solidFill>
                  <a:srgbClr val="008000"/>
                </a:solidFill>
                <a:cs typeface="Arial" pitchFamily="34" charset="0"/>
              </a:rPr>
              <a:t>  שו"ת		   3 נק’</a:t>
            </a:r>
            <a:endParaRPr lang="he-IL" altLang="en-US" sz="2400" dirty="0" smtClean="0">
              <a:solidFill>
                <a:srgbClr val="0000CC"/>
              </a:solidFill>
              <a:cs typeface="Arial" pitchFamily="34" charset="0"/>
            </a:endParaRPr>
          </a:p>
          <a:p>
            <a:pPr algn="r" rtl="1">
              <a:spcBef>
                <a:spcPct val="0"/>
              </a:spcBef>
              <a:buFontTx/>
              <a:buNone/>
            </a:pPr>
            <a:r>
              <a:rPr lang="he-IL" altLang="en-US" sz="2400" dirty="0" smtClean="0">
                <a:solidFill>
                  <a:srgbClr val="008000"/>
                </a:solidFill>
                <a:cs typeface="Arial" pitchFamily="34" charset="0"/>
              </a:rPr>
              <a:t>מתמטיקה א'</a:t>
            </a:r>
            <a:r>
              <a:rPr lang="he-IL" altLang="en-US" sz="2400" dirty="0">
                <a:solidFill>
                  <a:srgbClr val="008000"/>
                </a:solidFill>
                <a:cs typeface="Arial" pitchFamily="34" charset="0"/>
              </a:rPr>
              <a:t>		   </a:t>
            </a:r>
            <a:r>
              <a:rPr lang="he-IL" altLang="en-US" sz="2400" dirty="0" smtClean="0">
                <a:solidFill>
                  <a:srgbClr val="008000"/>
                </a:solidFill>
                <a:cs typeface="Arial" pitchFamily="34" charset="0"/>
              </a:rPr>
              <a:t>	   שו"ת	</a:t>
            </a:r>
            <a:r>
              <a:rPr lang="he-IL" altLang="en-US" sz="2400" dirty="0">
                <a:solidFill>
                  <a:srgbClr val="008000"/>
                </a:solidFill>
                <a:cs typeface="Arial" pitchFamily="34" charset="0"/>
              </a:rPr>
              <a:t>	   4 </a:t>
            </a:r>
            <a:r>
              <a:rPr lang="he-IL" altLang="en-US" sz="2400" dirty="0" smtClean="0">
                <a:solidFill>
                  <a:srgbClr val="008000"/>
                </a:solidFill>
                <a:cs typeface="Arial" pitchFamily="34" charset="0"/>
              </a:rPr>
              <a:t>נק’</a:t>
            </a:r>
          </a:p>
          <a:p>
            <a:pPr algn="r" rtl="1">
              <a:spcBef>
                <a:spcPct val="0"/>
              </a:spcBef>
              <a:buFontTx/>
              <a:buNone/>
            </a:pPr>
            <a:r>
              <a:rPr lang="he-IL" altLang="en-US" sz="2400" dirty="0">
                <a:solidFill>
                  <a:srgbClr val="008000"/>
                </a:solidFill>
                <a:cs typeface="Arial" pitchFamily="34" charset="0"/>
              </a:rPr>
              <a:t>מתמטיקה </a:t>
            </a:r>
            <a:r>
              <a:rPr lang="he-IL" altLang="en-US" sz="2400" dirty="0" smtClean="0">
                <a:solidFill>
                  <a:srgbClr val="008000"/>
                </a:solidFill>
                <a:cs typeface="Arial" pitchFamily="34" charset="0"/>
              </a:rPr>
              <a:t>ב'</a:t>
            </a:r>
            <a:r>
              <a:rPr lang="he-IL" altLang="en-US" sz="2400" dirty="0">
                <a:solidFill>
                  <a:srgbClr val="008000"/>
                </a:solidFill>
                <a:cs typeface="Arial" pitchFamily="34" charset="0"/>
              </a:rPr>
              <a:t>		   	   שו"ת		   </a:t>
            </a:r>
            <a:r>
              <a:rPr lang="he-IL" altLang="en-US" sz="2400" dirty="0" smtClean="0">
                <a:solidFill>
                  <a:srgbClr val="008000"/>
                </a:solidFill>
                <a:cs typeface="Arial" pitchFamily="34" charset="0"/>
              </a:rPr>
              <a:t>3-4 נק' </a:t>
            </a:r>
            <a:endParaRPr lang="he-IL" altLang="en-US" sz="2400" dirty="0">
              <a:solidFill>
                <a:srgbClr val="0000CC"/>
              </a:solidFill>
              <a:cs typeface="Arial" pitchFamily="34" charset="0"/>
            </a:endParaRPr>
          </a:p>
          <a:p>
            <a:pPr algn="r" rtl="1">
              <a:spcBef>
                <a:spcPct val="0"/>
              </a:spcBef>
              <a:buFontTx/>
              <a:buNone/>
            </a:pPr>
            <a:r>
              <a:rPr lang="he-IL" altLang="en-US" sz="2400" dirty="0">
                <a:solidFill>
                  <a:srgbClr val="008000"/>
                </a:solidFill>
                <a:cs typeface="Arial" pitchFamily="34" charset="0"/>
              </a:rPr>
              <a:t>כימיה כללית ואנליטית		   שו"ת		   7 </a:t>
            </a:r>
            <a:r>
              <a:rPr lang="he-IL" altLang="en-US" sz="2400" dirty="0" smtClean="0">
                <a:solidFill>
                  <a:srgbClr val="008000"/>
                </a:solidFill>
                <a:cs typeface="Arial" pitchFamily="34" charset="0"/>
              </a:rPr>
              <a:t>נק'</a:t>
            </a:r>
            <a:endParaRPr lang="he-IL" altLang="en-US" sz="2400" dirty="0">
              <a:solidFill>
                <a:srgbClr val="008000"/>
              </a:solidFill>
              <a:cs typeface="Arial" pitchFamily="34" charset="0"/>
            </a:endParaRPr>
          </a:p>
          <a:p>
            <a:pPr algn="r" rtl="1">
              <a:spcBef>
                <a:spcPct val="0"/>
              </a:spcBef>
              <a:buFontTx/>
              <a:buNone/>
            </a:pPr>
            <a:r>
              <a:rPr lang="he-IL" altLang="en-US" sz="2400" dirty="0">
                <a:solidFill>
                  <a:srgbClr val="0000FF"/>
                </a:solidFill>
                <a:cs typeface="Arial" pitchFamily="34" charset="0"/>
              </a:rPr>
              <a:t>מבוא לביולוגיה א'	 	   ש'		   </a:t>
            </a:r>
            <a:r>
              <a:rPr lang="he-IL" altLang="en-US" sz="2400" dirty="0" smtClean="0">
                <a:solidFill>
                  <a:srgbClr val="0000FF"/>
                </a:solidFill>
                <a:cs typeface="Arial" pitchFamily="34" charset="0"/>
              </a:rPr>
              <a:t>4 </a:t>
            </a:r>
            <a:r>
              <a:rPr lang="he-IL" altLang="en-US" sz="2400" dirty="0">
                <a:solidFill>
                  <a:srgbClr val="0000FF"/>
                </a:solidFill>
                <a:cs typeface="Arial" pitchFamily="34" charset="0"/>
              </a:rPr>
              <a:t>נק’</a:t>
            </a:r>
          </a:p>
          <a:p>
            <a:pPr algn="r" rtl="1">
              <a:spcBef>
                <a:spcPct val="0"/>
              </a:spcBef>
              <a:buFontTx/>
              <a:buNone/>
            </a:pPr>
            <a:r>
              <a:rPr lang="he-IL" altLang="en-US" sz="2400" dirty="0">
                <a:cs typeface="Arial" pitchFamily="34" charset="0"/>
              </a:rPr>
              <a:t>	</a:t>
            </a:r>
          </a:p>
        </p:txBody>
      </p:sp>
      <p:sp>
        <p:nvSpPr>
          <p:cNvPr id="10244" name="Text Box 4"/>
          <p:cNvSpPr txBox="1">
            <a:spLocks noChangeArrowheads="1"/>
          </p:cNvSpPr>
          <p:nvPr/>
        </p:nvSpPr>
        <p:spPr bwMode="auto">
          <a:xfrm>
            <a:off x="7650163" y="692696"/>
            <a:ext cx="1458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u="sng">
                <a:cs typeface="Arial" pitchFamily="34" charset="0"/>
              </a:rPr>
              <a:t>סמסטר א’</a:t>
            </a:r>
            <a:endParaRPr lang="he-IL" altLang="en-US" sz="2400" b="1">
              <a:cs typeface="Arial" pitchFamily="34" charset="0"/>
            </a:endParaRPr>
          </a:p>
        </p:txBody>
      </p:sp>
      <p:sp>
        <p:nvSpPr>
          <p:cNvPr id="10245" name="Text Box 5"/>
          <p:cNvSpPr txBox="1">
            <a:spLocks noChangeArrowheads="1"/>
          </p:cNvSpPr>
          <p:nvPr/>
        </p:nvSpPr>
        <p:spPr bwMode="auto">
          <a:xfrm>
            <a:off x="107950" y="2866412"/>
            <a:ext cx="741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rtl="1">
              <a:spcBef>
                <a:spcPct val="0"/>
              </a:spcBef>
              <a:buFontTx/>
              <a:buNone/>
            </a:pPr>
            <a:r>
              <a:rPr lang="he-IL" altLang="en-US" sz="2400" dirty="0">
                <a:solidFill>
                  <a:srgbClr val="008000"/>
                </a:solidFill>
                <a:ea typeface="Times New Roman" pitchFamily="18" charset="0"/>
                <a:cs typeface="Arial" pitchFamily="34" charset="0"/>
              </a:rPr>
              <a:t>פיזיקה א'			    שו"ת	   </a:t>
            </a:r>
            <a:r>
              <a:rPr lang="he-IL" altLang="en-US" sz="2400" dirty="0" smtClean="0">
                <a:solidFill>
                  <a:srgbClr val="008000"/>
                </a:solidFill>
                <a:ea typeface="Times New Roman" pitchFamily="18" charset="0"/>
                <a:cs typeface="Arial" pitchFamily="34" charset="0"/>
              </a:rPr>
              <a:t>5 </a:t>
            </a:r>
            <a:r>
              <a:rPr lang="he-IL" altLang="en-US" sz="2400" dirty="0" smtClean="0">
                <a:solidFill>
                  <a:srgbClr val="008000"/>
                </a:solidFill>
                <a:cs typeface="Arial" pitchFamily="34" charset="0"/>
              </a:rPr>
              <a:t>נק</a:t>
            </a:r>
            <a:r>
              <a:rPr lang="he-IL" altLang="en-US" sz="2400" dirty="0" smtClean="0">
                <a:solidFill>
                  <a:srgbClr val="008000"/>
                </a:solidFill>
                <a:ea typeface="Times New Roman" pitchFamily="18" charset="0"/>
                <a:cs typeface="Arial" pitchFamily="34" charset="0"/>
              </a:rPr>
              <a:t>' </a:t>
            </a:r>
            <a:r>
              <a:rPr lang="he-IL" altLang="en-US" sz="2400" dirty="0">
                <a:solidFill>
                  <a:srgbClr val="008000"/>
                </a:solidFill>
                <a:ea typeface="Times New Roman" pitchFamily="18" charset="0"/>
                <a:cs typeface="Arial" pitchFamily="34" charset="0"/>
              </a:rPr>
              <a:t>סטטיסטיקה 			    שו"ת             </a:t>
            </a:r>
            <a:r>
              <a:rPr lang="he-IL" altLang="en-US" sz="2400" dirty="0" smtClean="0">
                <a:solidFill>
                  <a:srgbClr val="008000"/>
                </a:solidFill>
                <a:ea typeface="Times New Roman" pitchFamily="18" charset="0"/>
                <a:cs typeface="Arial" pitchFamily="34" charset="0"/>
              </a:rPr>
              <a:t> 4 </a:t>
            </a:r>
            <a:r>
              <a:rPr lang="he-IL" altLang="en-US" sz="2400" dirty="0">
                <a:solidFill>
                  <a:srgbClr val="008000"/>
                </a:solidFill>
                <a:cs typeface="Arial" pitchFamily="34" charset="0"/>
              </a:rPr>
              <a:t>נק</a:t>
            </a:r>
            <a:r>
              <a:rPr lang="he-IL" altLang="en-US" sz="2400" dirty="0" smtClean="0">
                <a:solidFill>
                  <a:srgbClr val="008000"/>
                </a:solidFill>
                <a:ea typeface="Times New Roman" pitchFamily="18" charset="0"/>
                <a:cs typeface="Arial" pitchFamily="34" charset="0"/>
              </a:rPr>
              <a:t>’ (5 ש')</a:t>
            </a:r>
            <a:endParaRPr lang="he-IL" altLang="en-US" sz="2400" dirty="0">
              <a:solidFill>
                <a:srgbClr val="008000"/>
              </a:solidFill>
              <a:ea typeface="Times New Roman" pitchFamily="18" charset="0"/>
              <a:cs typeface="Arial" pitchFamily="34" charset="0"/>
            </a:endParaRPr>
          </a:p>
          <a:p>
            <a:pPr algn="r" rtl="1">
              <a:spcBef>
                <a:spcPct val="0"/>
              </a:spcBef>
              <a:buFontTx/>
              <a:buNone/>
            </a:pPr>
            <a:r>
              <a:rPr lang="he-IL" altLang="en-US" sz="2400" dirty="0">
                <a:solidFill>
                  <a:srgbClr val="008000"/>
                </a:solidFill>
                <a:ea typeface="Times New Roman" pitchFamily="18" charset="0"/>
                <a:cs typeface="Arial" pitchFamily="34" charset="0"/>
              </a:rPr>
              <a:t>כימיה אורגנית	 		    שו"ת 	   6 </a:t>
            </a:r>
            <a:r>
              <a:rPr lang="he-IL" altLang="en-US" sz="2400" dirty="0">
                <a:solidFill>
                  <a:srgbClr val="008000"/>
                </a:solidFill>
                <a:cs typeface="Arial" pitchFamily="34" charset="0"/>
              </a:rPr>
              <a:t>נק</a:t>
            </a:r>
            <a:r>
              <a:rPr lang="he-IL" altLang="en-US" sz="2400" dirty="0" smtClean="0">
                <a:solidFill>
                  <a:srgbClr val="008000"/>
                </a:solidFill>
                <a:ea typeface="Times New Roman" pitchFamily="18" charset="0"/>
                <a:cs typeface="Arial" pitchFamily="34" charset="0"/>
              </a:rPr>
              <a:t>’</a:t>
            </a:r>
            <a:endParaRPr lang="he-IL" altLang="en-US" sz="2400" dirty="0">
              <a:solidFill>
                <a:srgbClr val="008000"/>
              </a:solidFill>
              <a:ea typeface="Times New Roman" pitchFamily="18" charset="0"/>
              <a:cs typeface="Arial" pitchFamily="34" charset="0"/>
            </a:endParaRPr>
          </a:p>
          <a:p>
            <a:pPr algn="r" rtl="1">
              <a:spcBef>
                <a:spcPct val="0"/>
              </a:spcBef>
              <a:buFontTx/>
              <a:buNone/>
            </a:pPr>
            <a:r>
              <a:rPr lang="he-IL" altLang="en-US" sz="2400" dirty="0">
                <a:solidFill>
                  <a:srgbClr val="008000"/>
                </a:solidFill>
                <a:ea typeface="Times New Roman" pitchFamily="18" charset="0"/>
                <a:cs typeface="Arial" pitchFamily="34" charset="0"/>
              </a:rPr>
              <a:t>כימיה פיסיקלית		   	    שו"ת 	   3 </a:t>
            </a:r>
            <a:r>
              <a:rPr lang="he-IL" altLang="en-US" sz="2400" dirty="0">
                <a:solidFill>
                  <a:srgbClr val="008000"/>
                </a:solidFill>
                <a:cs typeface="Arial" pitchFamily="34" charset="0"/>
              </a:rPr>
              <a:t>נק</a:t>
            </a:r>
            <a:r>
              <a:rPr lang="he-IL" altLang="en-US" sz="2400" dirty="0" smtClean="0">
                <a:solidFill>
                  <a:srgbClr val="008000"/>
                </a:solidFill>
                <a:ea typeface="Times New Roman" pitchFamily="18" charset="0"/>
                <a:cs typeface="Arial" pitchFamily="34" charset="0"/>
              </a:rPr>
              <a:t>’ </a:t>
            </a:r>
            <a:endParaRPr lang="he-IL" altLang="en-US" sz="2400" dirty="0">
              <a:solidFill>
                <a:srgbClr val="008000"/>
              </a:solidFill>
              <a:ea typeface="Times New Roman" pitchFamily="18" charset="0"/>
              <a:cs typeface="Arial" pitchFamily="34" charset="0"/>
            </a:endParaRPr>
          </a:p>
          <a:p>
            <a:pPr algn="r" rtl="1">
              <a:spcBef>
                <a:spcPct val="0"/>
              </a:spcBef>
              <a:buNone/>
            </a:pPr>
            <a:r>
              <a:rPr lang="he-IL" altLang="en-US" sz="2400" dirty="0">
                <a:solidFill>
                  <a:srgbClr val="0000FF"/>
                </a:solidFill>
                <a:ea typeface="Times New Roman" pitchFamily="18" charset="0"/>
                <a:cs typeface="Arial" pitchFamily="34" charset="0"/>
              </a:rPr>
              <a:t>מבוא לביולוגיה ב'		    ש'		   </a:t>
            </a:r>
            <a:r>
              <a:rPr lang="he-IL" altLang="en-US" sz="2400" dirty="0">
                <a:solidFill>
                  <a:srgbClr val="0000FF"/>
                </a:solidFill>
                <a:cs typeface="Arial" pitchFamily="34" charset="0"/>
              </a:rPr>
              <a:t>4 נק'</a:t>
            </a:r>
          </a:p>
          <a:p>
            <a:pPr algn="r" rtl="1">
              <a:spcBef>
                <a:spcPct val="0"/>
              </a:spcBef>
              <a:buNone/>
            </a:pPr>
            <a:r>
              <a:rPr lang="he-IL" altLang="en-US" sz="2400" dirty="0">
                <a:solidFill>
                  <a:srgbClr val="0000FF"/>
                </a:solidFill>
                <a:ea typeface="Times New Roman" pitchFamily="18" charset="0"/>
                <a:cs typeface="Arial" pitchFamily="34" charset="0"/>
              </a:rPr>
              <a:t>מבוא לביולוגיה ג'		    ש'		   </a:t>
            </a:r>
            <a:r>
              <a:rPr lang="he-IL" altLang="en-US" sz="2400" dirty="0" smtClean="0">
                <a:solidFill>
                  <a:srgbClr val="0000FF"/>
                </a:solidFill>
                <a:ea typeface="Times New Roman" pitchFamily="18" charset="0"/>
                <a:cs typeface="Arial" pitchFamily="34" charset="0"/>
              </a:rPr>
              <a:t>4 </a:t>
            </a:r>
            <a:r>
              <a:rPr lang="he-IL" altLang="en-US" sz="2400" dirty="0">
                <a:solidFill>
                  <a:srgbClr val="0000FF"/>
                </a:solidFill>
                <a:cs typeface="Arial" pitchFamily="34" charset="0"/>
              </a:rPr>
              <a:t>נק'</a:t>
            </a:r>
          </a:p>
        </p:txBody>
      </p:sp>
      <p:sp>
        <p:nvSpPr>
          <p:cNvPr id="10246" name="Text Box 6"/>
          <p:cNvSpPr txBox="1">
            <a:spLocks noChangeArrowheads="1"/>
          </p:cNvSpPr>
          <p:nvPr/>
        </p:nvSpPr>
        <p:spPr bwMode="auto">
          <a:xfrm>
            <a:off x="7667625" y="2875937"/>
            <a:ext cx="144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400" b="1" u="sng" dirty="0">
                <a:cs typeface="Arial" pitchFamily="34" charset="0"/>
              </a:rPr>
              <a:t>סמסטר ב</a:t>
            </a:r>
            <a:r>
              <a:rPr lang="he-IL" altLang="en-US" sz="2400" u="sng" dirty="0">
                <a:cs typeface="Arial" pitchFamily="34" charset="0"/>
              </a:rPr>
              <a:t>’</a:t>
            </a:r>
            <a:endParaRPr lang="he-IL" altLang="en-US" sz="2400" dirty="0">
              <a:cs typeface="Arial" pitchFamily="34" charset="0"/>
            </a:endParaRPr>
          </a:p>
        </p:txBody>
      </p:sp>
      <p:sp>
        <p:nvSpPr>
          <p:cNvPr id="10247" name="Text Box 7"/>
          <p:cNvSpPr txBox="1">
            <a:spLocks noChangeArrowheads="1"/>
          </p:cNvSpPr>
          <p:nvPr/>
        </p:nvSpPr>
        <p:spPr bwMode="auto">
          <a:xfrm>
            <a:off x="1079500" y="5320687"/>
            <a:ext cx="698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400" b="1" dirty="0">
                <a:cs typeface="Arial" pitchFamily="34" charset="0"/>
              </a:rPr>
              <a:t>סה”כ: </a:t>
            </a:r>
            <a:r>
              <a:rPr lang="he-IL" altLang="en-US" sz="2400" b="1" dirty="0" smtClean="0">
                <a:cs typeface="Arial" pitchFamily="34" charset="0"/>
              </a:rPr>
              <a:t>47-48 </a:t>
            </a:r>
            <a:r>
              <a:rPr lang="he-IL" altLang="en-US" sz="2400" b="1" dirty="0">
                <a:cs typeface="Arial" pitchFamily="34" charset="0"/>
              </a:rPr>
              <a:t>נק</a:t>
            </a:r>
            <a:r>
              <a:rPr lang="he-IL" altLang="en-US" sz="2400" b="1" dirty="0" smtClean="0">
                <a:cs typeface="Arial" pitchFamily="34" charset="0"/>
              </a:rPr>
              <a:t>'</a:t>
            </a:r>
            <a:endParaRPr lang="he-IL" altLang="en-US" sz="2400" dirty="0">
              <a:cs typeface="Arial" pitchFamily="34" charset="0"/>
            </a:endParaRPr>
          </a:p>
        </p:txBody>
      </p:sp>
      <p:cxnSp>
        <p:nvCxnSpPr>
          <p:cNvPr id="10250" name="Straight Connector 2"/>
          <p:cNvCxnSpPr>
            <a:cxnSpLocks noChangeShapeType="1"/>
          </p:cNvCxnSpPr>
          <p:nvPr/>
        </p:nvCxnSpPr>
        <p:spPr bwMode="auto">
          <a:xfrm flipH="1">
            <a:off x="250825" y="5242900"/>
            <a:ext cx="87344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TextBox 1"/>
          <p:cNvSpPr txBox="1"/>
          <p:nvPr/>
        </p:nvSpPr>
        <p:spPr>
          <a:xfrm>
            <a:off x="7930532" y="1523691"/>
            <a:ext cx="915635" cy="830997"/>
          </a:xfrm>
          <a:prstGeom prst="rect">
            <a:avLst/>
          </a:prstGeom>
          <a:noFill/>
        </p:spPr>
        <p:txBody>
          <a:bodyPr wrap="none" rtlCol="1">
            <a:spAutoFit/>
          </a:bodyPr>
          <a:lstStyle/>
          <a:p>
            <a:pPr algn="ctr"/>
            <a:r>
              <a:rPr lang="he-IL" b="1" dirty="0" smtClean="0"/>
              <a:t>21-22</a:t>
            </a:r>
          </a:p>
          <a:p>
            <a:pPr algn="ctr"/>
            <a:r>
              <a:rPr lang="he-IL" b="1" dirty="0" smtClean="0"/>
              <a:t>נקודות</a:t>
            </a:r>
            <a:endParaRPr lang="he-IL" b="1" dirty="0"/>
          </a:p>
        </p:txBody>
      </p:sp>
      <p:sp>
        <p:nvSpPr>
          <p:cNvPr id="11" name="TextBox 10"/>
          <p:cNvSpPr txBox="1"/>
          <p:nvPr/>
        </p:nvSpPr>
        <p:spPr>
          <a:xfrm>
            <a:off x="7930534" y="3697358"/>
            <a:ext cx="915635" cy="830997"/>
          </a:xfrm>
          <a:prstGeom prst="rect">
            <a:avLst/>
          </a:prstGeom>
          <a:noFill/>
        </p:spPr>
        <p:txBody>
          <a:bodyPr wrap="none" rtlCol="1">
            <a:spAutoFit/>
          </a:bodyPr>
          <a:lstStyle/>
          <a:p>
            <a:pPr algn="ctr"/>
            <a:r>
              <a:rPr lang="he-IL" b="1" dirty="0" smtClean="0"/>
              <a:t>26</a:t>
            </a:r>
          </a:p>
          <a:p>
            <a:pPr algn="ctr"/>
            <a:r>
              <a:rPr lang="he-IL" b="1" dirty="0" smtClean="0"/>
              <a:t>נקודות</a:t>
            </a:r>
            <a:endParaRPr lang="he-IL" b="1" dirty="0"/>
          </a:p>
        </p:txBody>
      </p:sp>
      <p:sp>
        <p:nvSpPr>
          <p:cNvPr id="13" name="Text Box 2"/>
          <p:cNvSpPr txBox="1">
            <a:spLocks noChangeArrowheads="1"/>
          </p:cNvSpPr>
          <p:nvPr/>
        </p:nvSpPr>
        <p:spPr bwMode="auto">
          <a:xfrm>
            <a:off x="1785019" y="0"/>
            <a:ext cx="5573962" cy="52322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a:spcBef>
                <a:spcPct val="0"/>
              </a:spcBef>
              <a:buFontTx/>
              <a:buNone/>
            </a:pPr>
            <a:r>
              <a:rPr lang="he-IL" altLang="en-US" sz="2800" u="sng" dirty="0">
                <a:cs typeface="Arial" pitchFamily="34" charset="0"/>
              </a:rPr>
              <a:t>תכנית </a:t>
            </a:r>
            <a:r>
              <a:rPr lang="he-IL" altLang="en-US" sz="2800" u="sng" dirty="0" smtClean="0">
                <a:cs typeface="Arial" pitchFamily="34" charset="0"/>
              </a:rPr>
              <a:t>הלימודים בשנה א' – קורסי חובה</a:t>
            </a:r>
            <a:endParaRPr lang="he-IL" altLang="en-US" sz="2800" u="sng" dirty="0">
              <a:latin typeface="Arial" pitchFamily="34" charset="0"/>
              <a:cs typeface="Arial" pitchFamily="34" charset="0"/>
            </a:endParaRPr>
          </a:p>
        </p:txBody>
      </p:sp>
      <p:sp>
        <p:nvSpPr>
          <p:cNvPr id="15" name="TextBox 9"/>
          <p:cNvSpPr txBox="1">
            <a:spLocks noChangeArrowheads="1"/>
          </p:cNvSpPr>
          <p:nvPr/>
        </p:nvSpPr>
        <p:spPr bwMode="auto">
          <a:xfrm>
            <a:off x="349553" y="5949950"/>
            <a:ext cx="8635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en-US" sz="2800" b="1" dirty="0" smtClean="0">
                <a:solidFill>
                  <a:srgbClr val="FF0000"/>
                </a:solidFill>
                <a:cs typeface="Arial" pitchFamily="34" charset="0"/>
              </a:rPr>
              <a:t>*</a:t>
            </a:r>
            <a:r>
              <a:rPr lang="he-IL" altLang="he-IL" sz="2000" dirty="0" smtClean="0">
                <a:solidFill>
                  <a:srgbClr val="FF0000"/>
                </a:solidFill>
                <a:latin typeface="Arial" pitchFamily="34" charset="0"/>
                <a:cs typeface="Arial" pitchFamily="34" charset="0"/>
              </a:rPr>
              <a:t> </a:t>
            </a:r>
            <a:r>
              <a:rPr lang="he-IL" altLang="he-IL" sz="2000" dirty="0" smtClean="0">
                <a:latin typeface="Arial" pitchFamily="34" charset="0"/>
                <a:cs typeface="Arial" pitchFamily="34" charset="0"/>
              </a:rPr>
              <a:t>ניתן </a:t>
            </a:r>
            <a:r>
              <a:rPr lang="he-IL" altLang="he-IL" sz="2000" dirty="0">
                <a:latin typeface="Arial" pitchFamily="34" charset="0"/>
                <a:cs typeface="Arial" pitchFamily="34" charset="0"/>
              </a:rPr>
              <a:t>להחליף ל</a:t>
            </a:r>
            <a:r>
              <a:rPr lang="he-IL" altLang="he-IL" sz="2000" dirty="0">
                <a:solidFill>
                  <a:srgbClr val="008000"/>
                </a:solidFill>
                <a:cs typeface="Arial" pitchFamily="34" charset="0"/>
              </a:rPr>
              <a:t>מתמטיקה מורחב א' + </a:t>
            </a:r>
            <a:r>
              <a:rPr lang="he-IL" altLang="he-IL" sz="2000" dirty="0" smtClean="0">
                <a:solidFill>
                  <a:srgbClr val="008000"/>
                </a:solidFill>
                <a:cs typeface="Arial" pitchFamily="34" charset="0"/>
              </a:rPr>
              <a:t>ב</a:t>
            </a:r>
            <a:r>
              <a:rPr lang="he-IL" altLang="he-IL" sz="2000" dirty="0">
                <a:solidFill>
                  <a:srgbClr val="008000"/>
                </a:solidFill>
                <a:cs typeface="Arial" pitchFamily="34" charset="0"/>
              </a:rPr>
              <a:t>' </a:t>
            </a:r>
          </a:p>
          <a:p>
            <a:pPr>
              <a:spcBef>
                <a:spcPct val="0"/>
              </a:spcBef>
              <a:buFontTx/>
              <a:buNone/>
            </a:pPr>
            <a:r>
              <a:rPr lang="he-IL" altLang="he-IL" sz="2000" dirty="0" smtClean="0">
                <a:latin typeface="Arial" pitchFamily="34" charset="0"/>
                <a:cs typeface="Arial" pitchFamily="34" charset="0"/>
              </a:rPr>
              <a:t>תנאי </a:t>
            </a:r>
            <a:r>
              <a:rPr lang="he-IL" altLang="he-IL" sz="2000" dirty="0">
                <a:latin typeface="Arial" pitchFamily="34" charset="0"/>
                <a:cs typeface="Arial" pitchFamily="34" charset="0"/>
              </a:rPr>
              <a:t>קבלה – ציון </a:t>
            </a:r>
            <a:r>
              <a:rPr lang="he-IL" altLang="en-US" sz="2000" dirty="0">
                <a:latin typeface="Arial" pitchFamily="34" charset="0"/>
                <a:cs typeface="Arial" pitchFamily="34" charset="0"/>
              </a:rPr>
              <a:t>80 ב-5 יחידות מתמטיקה או 90 ב-4 יחידות / מעבר קורס הכנה בקיץ</a:t>
            </a:r>
            <a:endParaRPr lang="he-IL" altLang="he-IL" sz="2000" dirty="0">
              <a:latin typeface="Arial" pitchFamily="34" charset="0"/>
              <a:cs typeface="Arial" pitchFamily="34" charset="0"/>
            </a:endParaRPr>
          </a:p>
        </p:txBody>
      </p:sp>
      <p:sp>
        <p:nvSpPr>
          <p:cNvPr id="3" name="Rectangle 2"/>
          <p:cNvSpPr/>
          <p:nvPr/>
        </p:nvSpPr>
        <p:spPr>
          <a:xfrm>
            <a:off x="5665110" y="1062026"/>
            <a:ext cx="304891" cy="461665"/>
          </a:xfrm>
          <a:prstGeom prst="rect">
            <a:avLst/>
          </a:prstGeom>
        </p:spPr>
        <p:txBody>
          <a:bodyPr wrap="none">
            <a:spAutoFit/>
          </a:bodyPr>
          <a:lstStyle/>
          <a:p>
            <a:pPr algn="ctr"/>
            <a:r>
              <a:rPr lang="he-IL" altLang="en-US" b="1" dirty="0" smtClean="0">
                <a:solidFill>
                  <a:srgbClr val="FF0000"/>
                </a:solidFill>
                <a:cs typeface="Arial" pitchFamily="34" charset="0"/>
              </a:rPr>
              <a:t>*</a:t>
            </a:r>
            <a:endParaRPr lang="he-IL" altLang="en-US" dirty="0">
              <a:solidFill>
                <a:srgbClr val="FF0000"/>
              </a:solidFill>
              <a:cs typeface="Arial" pitchFamily="34" charset="0"/>
            </a:endParaRPr>
          </a:p>
        </p:txBody>
      </p:sp>
      <p:sp>
        <p:nvSpPr>
          <p:cNvPr id="16" name="Rectangle 15"/>
          <p:cNvSpPr/>
          <p:nvPr/>
        </p:nvSpPr>
        <p:spPr>
          <a:xfrm>
            <a:off x="5593234" y="1426066"/>
            <a:ext cx="304891" cy="461665"/>
          </a:xfrm>
          <a:prstGeom prst="rect">
            <a:avLst/>
          </a:prstGeom>
        </p:spPr>
        <p:txBody>
          <a:bodyPr wrap="none">
            <a:spAutoFit/>
          </a:bodyPr>
          <a:lstStyle/>
          <a:p>
            <a:pPr algn="ctr"/>
            <a:r>
              <a:rPr lang="he-IL" altLang="en-US" b="1" dirty="0" smtClean="0">
                <a:solidFill>
                  <a:srgbClr val="FF0000"/>
                </a:solidFill>
                <a:cs typeface="Arial" pitchFamily="34" charset="0"/>
              </a:rPr>
              <a:t>*</a:t>
            </a:r>
            <a:endParaRPr lang="he-IL" altLang="en-US" dirty="0">
              <a:solidFill>
                <a:srgbClr val="FF0000"/>
              </a:solidFill>
              <a:cs typeface="Arial" pitchFamily="34" charset="0"/>
            </a:endParaRPr>
          </a:p>
        </p:txBody>
      </p:sp>
    </p:spTree>
    <p:extLst>
      <p:ext uri="{BB962C8B-B14F-4D97-AF65-F5344CB8AC3E}">
        <p14:creationId xmlns:p14="http://schemas.microsoft.com/office/powerpoint/2010/main" val="37498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fade">
                                      <p:cBhvr>
                                        <p:cTn id="10" dur="500"/>
                                        <p:tgtEl>
                                          <p:spTgt spid="10246"/>
                                        </p:tgtEl>
                                      </p:cBhvr>
                                    </p:animEffect>
                                  </p:childTnLst>
                                </p:cTn>
                              </p:par>
                              <p:par>
                                <p:cTn id="11" presetID="10" presetClass="entr" presetSubtype="0" fill="hold" nodeType="withEffect">
                                  <p:stCondLst>
                                    <p:cond delay="0"/>
                                  </p:stCondLst>
                                  <p:childTnLst>
                                    <p:set>
                                      <p:cBhvr>
                                        <p:cTn id="12" dur="1" fill="hold">
                                          <p:stCondLst>
                                            <p:cond delay="0"/>
                                          </p:stCondLst>
                                        </p:cTn>
                                        <p:tgtEl>
                                          <p:spTgt spid="10250"/>
                                        </p:tgtEl>
                                        <p:attrNameLst>
                                          <p:attrName>style.visibility</p:attrName>
                                        </p:attrNameLst>
                                      </p:cBhvr>
                                      <p:to>
                                        <p:strVal val="visible"/>
                                      </p:to>
                                    </p:set>
                                    <p:animEffect transition="in" filter="fade">
                                      <p:cBhvr>
                                        <p:cTn id="13" dur="500"/>
                                        <p:tgtEl>
                                          <p:spTgt spid="102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fade">
                                      <p:cBhvr>
                                        <p:cTn id="19"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he-IL"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8890</TotalTime>
  <Words>1895</Words>
  <Application>Microsoft Office PowerPoint</Application>
  <PresentationFormat>On-screen Show (4:3)</PresentationFormat>
  <Paragraphs>386</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ללא כותרת שקופית</dc:title>
  <dc:creator>דני סגל</dc:creator>
  <cp:lastModifiedBy>TsaffyZ10</cp:lastModifiedBy>
  <cp:revision>566</cp:revision>
  <dcterms:created xsi:type="dcterms:W3CDTF">2004-08-20T02:30:23Z</dcterms:created>
  <dcterms:modified xsi:type="dcterms:W3CDTF">2020-08-30T08:27:44Z</dcterms:modified>
</cp:coreProperties>
</file>